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485" r:id="rId2"/>
    <p:sldId id="575" r:id="rId3"/>
    <p:sldId id="260" r:id="rId4"/>
    <p:sldId id="502" r:id="rId5"/>
    <p:sldId id="503" r:id="rId6"/>
    <p:sldId id="504" r:id="rId7"/>
    <p:sldId id="505" r:id="rId8"/>
    <p:sldId id="563" r:id="rId9"/>
    <p:sldId id="570" r:id="rId10"/>
    <p:sldId id="576" r:id="rId11"/>
    <p:sldId id="573" r:id="rId12"/>
    <p:sldId id="571" r:id="rId13"/>
    <p:sldId id="566" r:id="rId14"/>
    <p:sldId id="567" r:id="rId15"/>
    <p:sldId id="473" r:id="rId16"/>
    <p:sldId id="589" r:id="rId17"/>
  </p:sldIdLst>
  <p:sldSz cx="12188825"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8">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60" autoAdjust="0"/>
    <p:restoredTop sz="47222" autoAdjust="0"/>
  </p:normalViewPr>
  <p:slideViewPr>
    <p:cSldViewPr snapToGrid="0">
      <p:cViewPr varScale="1">
        <p:scale>
          <a:sx n="34" d="100"/>
          <a:sy n="34" d="100"/>
        </p:scale>
        <p:origin x="1062" y="48"/>
      </p:cViewPr>
      <p:guideLst>
        <p:guide orient="horz" pos="2160"/>
        <p:guide orient="horz" pos="3744"/>
        <p:guide orient="horz" pos="968"/>
        <p:guide orient="horz" pos="1248"/>
        <p:guide pos="3839"/>
        <p:guide pos="7343"/>
        <p:guide pos="335"/>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6240"/>
    </p:cViewPr>
  </p:sorterViewPr>
  <p:notesViewPr>
    <p:cSldViewPr>
      <p:cViewPr varScale="1">
        <p:scale>
          <a:sx n="83" d="100"/>
          <a:sy n="83"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9/14/2015</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10</a:t>
            </a:fld>
            <a:endParaRPr lang="en-US" dirty="0"/>
          </a:p>
        </p:txBody>
      </p:sp>
    </p:spTree>
    <p:extLst>
      <p:ext uri="{BB962C8B-B14F-4D97-AF65-F5344CB8AC3E}">
        <p14:creationId xmlns:p14="http://schemas.microsoft.com/office/powerpoint/2010/main" val="2320690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85000" lnSpcReduction="10000"/>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Who: Rob</a:t>
            </a:r>
          </a:p>
          <a:p>
            <a:endParaRPr lang="en-US" b="1" i="0" dirty="0" smtClean="0">
              <a:solidFill>
                <a:srgbClr val="333333"/>
              </a:solidFill>
              <a:latin typeface="+mn-lt"/>
            </a:endParaRPr>
          </a:p>
          <a:p>
            <a:r>
              <a:rPr lang="en-US" b="1" i="0" dirty="0" smtClean="0">
                <a:solidFill>
                  <a:srgbClr val="333333"/>
                </a:solidFill>
                <a:latin typeface="+mn-lt"/>
              </a:rPr>
              <a:t>Speaker’s Notes:</a:t>
            </a:r>
          </a:p>
          <a:p>
            <a:r>
              <a:rPr lang="en-US" b="0" i="0" dirty="0" smtClean="0">
                <a:solidFill>
                  <a:srgbClr val="333333"/>
                </a:solidFill>
                <a:latin typeface="+mn-lt"/>
              </a:rPr>
              <a:t>The Oracle Mobile Service goal</a:t>
            </a:r>
            <a:r>
              <a:rPr lang="en-US" b="0" i="0" baseline="0" dirty="0" smtClean="0">
                <a:solidFill>
                  <a:srgbClr val="333333"/>
                </a:solidFill>
                <a:latin typeface="+mn-lt"/>
              </a:rPr>
              <a:t> is to</a:t>
            </a:r>
            <a:r>
              <a:rPr lang="en-US" b="0" i="0" dirty="0" smtClean="0">
                <a:solidFill>
                  <a:srgbClr val="333333"/>
                </a:solidFill>
                <a:latin typeface="+mn-lt"/>
              </a:rPr>
              <a:t> easily</a:t>
            </a:r>
            <a:r>
              <a:rPr lang="en-US" b="0" i="0" baseline="0" dirty="0" smtClean="0">
                <a:solidFill>
                  <a:srgbClr val="333333"/>
                </a:solidFill>
                <a:latin typeface="+mn-lt"/>
              </a:rPr>
              <a:t> enable mobile </a:t>
            </a:r>
            <a:r>
              <a:rPr lang="en-US" b="0" i="0" dirty="0" smtClean="0">
                <a:solidFill>
                  <a:srgbClr val="333333"/>
                </a:solidFill>
                <a:latin typeface="+mn-lt"/>
              </a:rPr>
              <a:t>application developers</a:t>
            </a:r>
            <a:r>
              <a:rPr lang="en-US" b="0" i="0" baseline="0" dirty="0" smtClean="0">
                <a:solidFill>
                  <a:srgbClr val="333333"/>
                </a:solidFill>
                <a:latin typeface="+mn-lt"/>
              </a:rPr>
              <a:t> that </a:t>
            </a:r>
            <a:r>
              <a:rPr lang="en-US" b="0" i="0" dirty="0" smtClean="0">
                <a:solidFill>
                  <a:srgbClr val="333333"/>
                </a:solidFill>
                <a:latin typeface="+mn-lt"/>
              </a:rPr>
              <a:t>are continually looking for new ways to accelerate development of apps to meet their consumers’ needs. MCS will be a set of cloud-based, server-side mobile services to make app development quicker and easier to deploy. </a:t>
            </a:r>
            <a:r>
              <a:rPr lang="en-US" sz="1200" b="0" i="0" kern="1200" dirty="0" smtClean="0">
                <a:solidFill>
                  <a:schemeClr val="tx1"/>
                </a:solidFill>
                <a:latin typeface="+mn-lt"/>
                <a:ea typeface="+mn-ea"/>
                <a:cs typeface="+mn-cs"/>
              </a:rPr>
              <a:t>MCS reduces the complexities of the application development by dealing with the complex server side programming, reducing the redundancy in creating backend code blocks, providing ready to integrate features and template backend. </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Developers can focus more on the front end of the applications</a:t>
            </a:r>
            <a:r>
              <a:rPr lang="en-US" sz="1200" b="0" i="0" kern="1200" baseline="0" dirty="0" smtClean="0">
                <a:solidFill>
                  <a:schemeClr val="tx1"/>
                </a:solidFill>
                <a:latin typeface="+mn-lt"/>
                <a:ea typeface="+mn-ea"/>
                <a:cs typeface="+mn-cs"/>
              </a:rPr>
              <a:t> and can have their choice of mobile client development tools including ADF-Mobile for cross platform hybrid apps, native development or other Javascript tools – creating a new meaning for BYOD – Bring your own development</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MCS provides a set of rich RESTFul interfaces for all the operations required by the mobile app that abstracts the backend from the mobile developer. In addition it also provides mobile specific interfaces for notification (multi channel – app, SMS), offline data sync, persistence services (to store mobile generated data and user preferences) as cloud data storage service. </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From a backend perspective, MCS provides all the tools required by API developers to expose and shape the services to be consumed by the mobile developer. This includes mechanisms to design, create and expose these services in a catalog that can be easily and securely discoverable by mobile developers and integrated into their app.</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Security is a critical component and is designed ground up in the MCS. From tokens to developers to develop and consume APIs to encryption policies for data in rest, data in motion, policies for single sign on and federated authentication across multiple data sources via Oauth or SAML and policies for defining access rights to applications via mobile application management or container technologies are services that will be available in MCS</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A key component of MCS is to provide developers, IT and business with metrics on service usage and business impact. MCS will be designed to provide technical metrics, engagement metrics, business metrics along with the monitoring and management of the service.</a:t>
            </a:r>
            <a:endParaRPr lang="en-US" dirty="0"/>
          </a:p>
        </p:txBody>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36E82501-53DA-4152-84B0-51135B15EEA8}" type="slidenum">
              <a:rPr lang="en-US" smtClean="0"/>
              <a:pPr/>
              <a:t>11</a:t>
            </a:fld>
            <a:endParaRPr lang="en-US" dirty="0"/>
          </a:p>
        </p:txBody>
      </p:sp>
    </p:spTree>
    <p:extLst>
      <p:ext uri="{BB962C8B-B14F-4D97-AF65-F5344CB8AC3E}">
        <p14:creationId xmlns:p14="http://schemas.microsoft.com/office/powerpoint/2010/main" val="1530305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Who: Rob</a:t>
            </a:r>
          </a:p>
          <a:p>
            <a:endParaRPr lang="en-US" b="1" dirty="0" smtClean="0"/>
          </a:p>
          <a:p>
            <a:r>
              <a:rPr lang="en-US" b="1" dirty="0" smtClean="0"/>
              <a:t>Speaker’s Notes: </a:t>
            </a:r>
            <a:r>
              <a:rPr lang="en-US" dirty="0" smtClean="0"/>
              <a:t>Oracle Mobile Cloud Service</a:t>
            </a:r>
            <a:r>
              <a:rPr lang="en-US" baseline="0" dirty="0" smtClean="0"/>
              <a:t> delivers real value for key stakeholders within the enterprise. </a:t>
            </a:r>
          </a:p>
          <a:p>
            <a:pPr lvl="1">
              <a:buFont typeface="Arial"/>
              <a:buChar char="•"/>
            </a:pPr>
            <a:endParaRPr lang="en-US" baseline="0" dirty="0" smtClean="0"/>
          </a:p>
          <a:p>
            <a:pPr lvl="1">
              <a:buFont typeface="Arial"/>
              <a:buChar char="•"/>
            </a:pPr>
            <a:r>
              <a:rPr lang="en-US" baseline="0" dirty="0" smtClean="0"/>
              <a:t>The Mobile Developer – who is interested in building the best mobile experience in their mobile apps. For them MCS provides access to mobile API catalog and SDK that allows them to easily connect to various system.</a:t>
            </a:r>
          </a:p>
          <a:p>
            <a:pPr lvl="1">
              <a:buFont typeface="Arial"/>
              <a:buChar char="•"/>
            </a:pPr>
            <a:endParaRPr lang="en-US" baseline="0" dirty="0" smtClean="0"/>
          </a:p>
          <a:p>
            <a:pPr lvl="1">
              <a:buFont typeface="Arial"/>
              <a:buChar char="•"/>
            </a:pPr>
            <a:r>
              <a:rPr lang="en-US" baseline="0" dirty="0" smtClean="0"/>
              <a:t>The Service Developers  -- that typically focus on providing secure access to various enterprise systems can publish their mobile ready service to the API catalog.</a:t>
            </a:r>
          </a:p>
          <a:p>
            <a:pPr lvl="1">
              <a:buFont typeface="Arial"/>
              <a:buChar char="•"/>
            </a:pPr>
            <a:endParaRPr lang="en-US" baseline="0" dirty="0" smtClean="0"/>
          </a:p>
          <a:p>
            <a:pPr lvl="1">
              <a:buFont typeface="Arial"/>
              <a:buChar char="•"/>
            </a:pPr>
            <a:r>
              <a:rPr lang="en-US" baseline="0" dirty="0" smtClean="0"/>
              <a:t>The business technologist or manager can leverage the mobile analytics and dashboards to gain insight, monitor and analyze the success or performance of their mobile apps. </a:t>
            </a:r>
            <a:endParaRPr lang="en-US" dirty="0"/>
          </a:p>
        </p:txBody>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8C72D9AE-7182-4680-8F79-479C4181FF08}" type="slidenum">
              <a:rPr lang="en-US" smtClean="0"/>
              <a:pPr/>
              <a:t>12</a:t>
            </a:fld>
            <a:endParaRPr lang="en-US" dirty="0"/>
          </a:p>
        </p:txBody>
      </p:sp>
    </p:spTree>
    <p:extLst>
      <p:ext uri="{BB962C8B-B14F-4D97-AF65-F5344CB8AC3E}">
        <p14:creationId xmlns:p14="http://schemas.microsoft.com/office/powerpoint/2010/main" val="3712329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Pladsholder til diasbillede 1"/>
          <p:cNvSpPr>
            <a:spLocks noGrp="1" noRot="1" noChangeAspect="1" noTextEdit="1"/>
          </p:cNvSpPr>
          <p:nvPr>
            <p:ph type="sldImg"/>
          </p:nvPr>
        </p:nvSpPr>
        <p:spPr bwMode="auto">
          <a:xfrm>
            <a:off x="382588" y="381000"/>
            <a:ext cx="4572000" cy="2573338"/>
          </a:xfrm>
          <a:noFill/>
          <a:ln>
            <a:solidFill>
              <a:srgbClr val="000000"/>
            </a:solidFill>
            <a:miter lim="800000"/>
            <a:headEnd/>
            <a:tailEnd/>
          </a:ln>
        </p:spPr>
      </p:sp>
      <p:sp>
        <p:nvSpPr>
          <p:cNvPr id="19459" name="Pladsholder til noter 2"/>
          <p:cNvSpPr>
            <a:spLocks noGrp="1"/>
          </p:cNvSpPr>
          <p:nvPr>
            <p:ph type="body" idx="1"/>
          </p:nvPr>
        </p:nvSpPr>
        <p:spPr bwMode="auto">
          <a:noFill/>
        </p:spPr>
        <p:txBody>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dirty="0" smtClean="0">
                <a:solidFill>
                  <a:schemeClr val="tx1"/>
                </a:solidFill>
                <a:latin typeface="+mn-lt"/>
                <a:ea typeface="+mn-ea"/>
                <a:cs typeface="+mn-cs"/>
              </a:rPr>
              <a:t> A</a:t>
            </a:r>
            <a:r>
              <a:rPr lang="en-US" sz="1200" kern="1200" baseline="0" dirty="0" smtClean="0">
                <a:solidFill>
                  <a:schemeClr val="tx1"/>
                </a:solidFill>
                <a:latin typeface="+mn-lt"/>
                <a:ea typeface="+mn-ea"/>
                <a:cs typeface="+mn-cs"/>
              </a:rPr>
              <a:t>ny successful mobile application is a collaboration among multiple groups within the enterprise. Gartner recommends </a:t>
            </a:r>
            <a:r>
              <a:rPr lang="en-US" dirty="0" smtClean="0"/>
              <a:t>a </a:t>
            </a:r>
            <a:r>
              <a:rPr lang="en-US" u="sng" dirty="0" smtClean="0"/>
              <a:t>bimodal approach </a:t>
            </a:r>
            <a:r>
              <a:rPr lang="en-US" dirty="0" smtClean="0"/>
              <a:t>to unite IT teams and combine agility with stability to address digital opportunities. MCS was designed with a</a:t>
            </a:r>
            <a:r>
              <a:rPr lang="en-US" baseline="0" dirty="0" smtClean="0"/>
              <a:t> persona based approach with a deep understanding on the roles and needs of these personas and the tools required to make it easy for these personas to deliver on their roles and functions and to collaborate with the other personas. A quick look at the personas, focal with Mobile Cloud Service.</a:t>
            </a:r>
          </a:p>
          <a:p>
            <a:pPr marL="0" marR="0" lvl="1" indent="0" algn="l" defTabSz="914400" rtl="0" eaLnBrk="1" fontAlgn="auto" latinLnBrk="0" hangingPunct="1">
              <a:lnSpc>
                <a:spcPct val="100000"/>
              </a:lnSpc>
              <a:spcBef>
                <a:spcPts val="60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baseline="0" dirty="0" smtClean="0">
                <a:solidFill>
                  <a:schemeClr val="tx1"/>
                </a:solidFill>
                <a:latin typeface="+mn-lt"/>
                <a:ea typeface="+mn-ea"/>
                <a:cs typeface="+mn-cs"/>
              </a:rPr>
              <a:t>All starts with the LOB Stake holder that has the business requirement – they are responsible for the overall success of the mobile app. </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baseline="0" dirty="0" smtClean="0">
                <a:solidFill>
                  <a:schemeClr val="tx1"/>
                </a:solidFill>
                <a:latin typeface="+mn-lt"/>
                <a:ea typeface="+mn-ea"/>
                <a:cs typeface="+mn-cs"/>
              </a:rPr>
              <a:t>Mobile client developer – responsible for building the client side engaging experiences and consuming services provided from the mobile backend</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baseline="0" dirty="0" smtClean="0">
                <a:solidFill>
                  <a:schemeClr val="tx1"/>
                </a:solidFill>
                <a:latin typeface="+mn-lt"/>
                <a:ea typeface="+mn-ea"/>
                <a:cs typeface="+mn-cs"/>
              </a:rPr>
              <a:t>Service developers – developing or shaping services for mobile client developers to consume</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baseline="0" dirty="0" smtClean="0">
                <a:solidFill>
                  <a:schemeClr val="tx1"/>
                </a:solidFill>
                <a:latin typeface="+mn-lt"/>
                <a:ea typeface="+mn-ea"/>
                <a:cs typeface="+mn-cs"/>
              </a:rPr>
              <a:t>IT Architect – ensuring IT security and architecture compliance</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baseline="0" dirty="0" smtClean="0">
                <a:solidFill>
                  <a:schemeClr val="tx1"/>
                </a:solidFill>
                <a:latin typeface="+mn-lt"/>
                <a:ea typeface="+mn-ea"/>
                <a:cs typeface="+mn-cs"/>
              </a:rPr>
              <a:t>MCS admin – managing the operational maintenance of MCS</a:t>
            </a:r>
            <a:endParaRPr lang="en-US" sz="1200" kern="1200" dirty="0" smtClean="0">
              <a:solidFill>
                <a:schemeClr val="tx1"/>
              </a:solidFill>
              <a:latin typeface="+mn-lt"/>
              <a:ea typeface="+mn-ea"/>
              <a:cs typeface="+mn-cs"/>
            </a:endParaRPr>
          </a:p>
        </p:txBody>
      </p:sp>
      <p:sp>
        <p:nvSpPr>
          <p:cNvPr id="19460" name="Pladsholder til diasnummer 3"/>
          <p:cNvSpPr>
            <a:spLocks noGrp="1"/>
          </p:cNvSpPr>
          <p:nvPr>
            <p:ph type="sldNum" sz="quarter" idx="5"/>
          </p:nvPr>
        </p:nvSpPr>
        <p:spPr bwMode="auto">
          <a:noFill/>
          <a:ln>
            <a:miter lim="800000"/>
            <a:headEnd/>
            <a:tailEnd/>
          </a:ln>
        </p:spPr>
        <p:txBody>
          <a:bodyPr/>
          <a:lstStyle/>
          <a:p>
            <a:fld id="{58653C56-DC0D-1341-A2A3-0723E869C49B}" type="slidenum">
              <a:rPr lang="da-DK"/>
              <a:pPr/>
              <a:t>13</a:t>
            </a:fld>
            <a:endParaRPr lang="da-DK"/>
          </a:p>
        </p:txBody>
      </p:sp>
    </p:spTree>
    <p:extLst>
      <p:ext uri="{BB962C8B-B14F-4D97-AF65-F5344CB8AC3E}">
        <p14:creationId xmlns:p14="http://schemas.microsoft.com/office/powerpoint/2010/main" val="3658481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10000"/>
          </a:bodyPr>
          <a:lstStyle/>
          <a:p>
            <a:r>
              <a:rPr lang="en-US" b="0" i="0" dirty="0" smtClean="0">
                <a:solidFill>
                  <a:srgbClr val="333333"/>
                </a:solidFill>
                <a:latin typeface="+mn-lt"/>
              </a:rPr>
              <a:t>The Oracle Mobile Service goal</a:t>
            </a:r>
            <a:r>
              <a:rPr lang="en-US" b="0" i="0" baseline="0" dirty="0" smtClean="0">
                <a:solidFill>
                  <a:srgbClr val="333333"/>
                </a:solidFill>
                <a:latin typeface="+mn-lt"/>
              </a:rPr>
              <a:t> is to</a:t>
            </a:r>
            <a:r>
              <a:rPr lang="en-US" b="0" i="0" dirty="0" smtClean="0">
                <a:solidFill>
                  <a:srgbClr val="333333"/>
                </a:solidFill>
                <a:latin typeface="+mn-lt"/>
              </a:rPr>
              <a:t> easily</a:t>
            </a:r>
            <a:r>
              <a:rPr lang="en-US" b="0" i="0" baseline="0" dirty="0" smtClean="0">
                <a:solidFill>
                  <a:srgbClr val="333333"/>
                </a:solidFill>
                <a:latin typeface="+mn-lt"/>
              </a:rPr>
              <a:t> enable mobile </a:t>
            </a:r>
            <a:r>
              <a:rPr lang="en-US" b="0" i="0" dirty="0" smtClean="0">
                <a:solidFill>
                  <a:srgbClr val="333333"/>
                </a:solidFill>
                <a:latin typeface="+mn-lt"/>
              </a:rPr>
              <a:t>application developers</a:t>
            </a:r>
            <a:r>
              <a:rPr lang="en-US" b="0" i="0" baseline="0" dirty="0" smtClean="0">
                <a:solidFill>
                  <a:srgbClr val="333333"/>
                </a:solidFill>
                <a:latin typeface="+mn-lt"/>
              </a:rPr>
              <a:t> that </a:t>
            </a:r>
            <a:r>
              <a:rPr lang="en-US" b="0" i="0" dirty="0" smtClean="0">
                <a:solidFill>
                  <a:srgbClr val="333333"/>
                </a:solidFill>
                <a:latin typeface="+mn-lt"/>
              </a:rPr>
              <a:t>are continually looking for new ways to accelerate development of apps to meet their consumers’ needs. MCS is a set of cloud-based, server-side mobile services to make app development quicker and easier to deploy. </a:t>
            </a:r>
            <a:r>
              <a:rPr lang="en-US" sz="1200" b="0" i="0" kern="1200" dirty="0" smtClean="0">
                <a:solidFill>
                  <a:schemeClr val="tx1"/>
                </a:solidFill>
                <a:latin typeface="+mn-lt"/>
                <a:ea typeface="+mn-ea"/>
                <a:cs typeface="+mn-cs"/>
              </a:rPr>
              <a:t>MCS reduces the complexities of the application development by dealing with the complex server side programming, reducing the redundancy in creating backend code blocks, providing ready to integrate features and template backend. </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Developers can focus more on the front end of the applications</a:t>
            </a:r>
            <a:r>
              <a:rPr lang="en-US" sz="1200" b="0" i="0" kern="1200" baseline="0" dirty="0" smtClean="0">
                <a:solidFill>
                  <a:schemeClr val="tx1"/>
                </a:solidFill>
                <a:latin typeface="+mn-lt"/>
                <a:ea typeface="+mn-ea"/>
                <a:cs typeface="+mn-cs"/>
              </a:rPr>
              <a:t> and can have their choice of mobile client development tools including ADF-Mobile for cross platform hybrid apps, native development or other Javascript tools – creating a new meaning for BYOD – Bring your own development</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MCS provides a set of rich </a:t>
            </a:r>
            <a:r>
              <a:rPr lang="en-US" sz="1200" b="0" i="0" kern="1200" baseline="0" dirty="0" err="1" smtClean="0">
                <a:solidFill>
                  <a:schemeClr val="tx1"/>
                </a:solidFill>
                <a:latin typeface="+mn-lt"/>
                <a:ea typeface="+mn-ea"/>
                <a:cs typeface="+mn-cs"/>
              </a:rPr>
              <a:t>RESTFul</a:t>
            </a:r>
            <a:r>
              <a:rPr lang="en-US" sz="1200" b="0" i="0" kern="1200" baseline="0" dirty="0" smtClean="0">
                <a:solidFill>
                  <a:schemeClr val="tx1"/>
                </a:solidFill>
                <a:latin typeface="+mn-lt"/>
                <a:ea typeface="+mn-ea"/>
                <a:cs typeface="+mn-cs"/>
              </a:rPr>
              <a:t> interfaces for all the operations required by the mobile app that abstracts the backend from the mobile developer. In addition it also provides mobile specific interfaces for notification (multi channel – app, SMS), offline data sync, persistence services (to store mobile generated data and user preferences) as cloud data storage service. </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From a backend perspective, MCS provides all the tools required by API developers to expose and shape the services to be consumed by the mobile developer. This includes mechanisms to design, create and expose these services in a catalog that can be easily and securely discoverable by mobile developers and integrated into their app.</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Security is a critical component and is designed ground up in the MCS. From tokens to developers to develop and consume APIs to encryption policies for data in rest, data in motion, policies for single sign on and federated authentication across multiple data sources via </a:t>
            </a:r>
            <a:r>
              <a:rPr lang="en-US" sz="1200" b="0" i="0" kern="1200" baseline="0" dirty="0" err="1" smtClean="0">
                <a:solidFill>
                  <a:schemeClr val="tx1"/>
                </a:solidFill>
                <a:latin typeface="+mn-lt"/>
                <a:ea typeface="+mn-ea"/>
                <a:cs typeface="+mn-cs"/>
              </a:rPr>
              <a:t>Oauth</a:t>
            </a:r>
            <a:r>
              <a:rPr lang="en-US" sz="1200" b="0" i="0" kern="1200" baseline="0" dirty="0" smtClean="0">
                <a:solidFill>
                  <a:schemeClr val="tx1"/>
                </a:solidFill>
                <a:latin typeface="+mn-lt"/>
                <a:ea typeface="+mn-ea"/>
                <a:cs typeface="+mn-cs"/>
              </a:rPr>
              <a:t> or SAML and policies for defining access rights to applications via mobile application management or container technologies are services that will be available in MCS</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A key component of MCS is to provide developers, IT and business with metrics on service usage and business impact. MCS will be designed to provide technical metrics, engagement metrics, business metrics along with the monitoring and management of the service.</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552091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smtClean="0"/>
              <a:t>Mobile</a:t>
            </a:r>
            <a:r>
              <a:rPr lang="en-US" baseline="0" dirty="0" smtClean="0"/>
              <a:t> Application Accelerator is a tool targeted at non developers to easily compose mobile applications without writing any line of code</a:t>
            </a:r>
          </a:p>
          <a:p>
            <a:endParaRPr lang="en-US" baseline="0" dirty="0" smtClean="0"/>
          </a:p>
          <a:p>
            <a:r>
              <a:rPr lang="en-US" baseline="0" dirty="0" smtClean="0"/>
              <a:t>MAX is a browser based tool to easily select screens from a pre set template and connect multiple screens together to create a business flow for a mobile application. This is done with no coding. MAX is integrated with MCS to consume the business services exposed in the MCS catalog. MAX enables the business user to preview the app in the browser without requiring emulators. The business users can perform all the functions of composing the app, editing it, testing and publishing from a browser. Once done they can download the app via a QR code. </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15</a:t>
            </a:fld>
            <a:endParaRPr lang="en-US"/>
          </a:p>
        </p:txBody>
      </p:sp>
    </p:spTree>
    <p:extLst>
      <p:ext uri="{BB962C8B-B14F-4D97-AF65-F5344CB8AC3E}">
        <p14:creationId xmlns:p14="http://schemas.microsoft.com/office/powerpoint/2010/main" val="286328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16</a:t>
            </a:fld>
            <a:endParaRPr lang="en-US" dirty="0"/>
          </a:p>
        </p:txBody>
      </p:sp>
    </p:spTree>
    <p:extLst>
      <p:ext uri="{BB962C8B-B14F-4D97-AF65-F5344CB8AC3E}">
        <p14:creationId xmlns:p14="http://schemas.microsoft.com/office/powerpoint/2010/main" val="3053019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extLst>
      <p:ext uri="{BB962C8B-B14F-4D97-AF65-F5344CB8AC3E}">
        <p14:creationId xmlns:p14="http://schemas.microsoft.com/office/powerpoint/2010/main" val="230280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a:t>
            </a:r>
            <a:r>
              <a:rPr lang="en-US" baseline="0" dirty="0" smtClean="0"/>
              <a:t> is a </a:t>
            </a:r>
            <a:r>
              <a:rPr lang="en-US" b="1" baseline="0" dirty="0" smtClean="0"/>
              <a:t>Safe Harbor Front </a:t>
            </a:r>
            <a:r>
              <a:rPr lang="en-US" baseline="0" dirty="0" smtClean="0"/>
              <a:t>slide, one of two Safe Harbor Statement slides included in this template. </a:t>
            </a:r>
          </a:p>
          <a:p>
            <a:endParaRPr lang="en-US" baseline="0" dirty="0" smtClean="0"/>
          </a:p>
          <a:p>
            <a:r>
              <a:rPr lang="en-US" dirty="0" smtClean="0"/>
              <a:t>One of the Safe Harbor slides must be used if your presentation covers material affected by Oracle’s Revenue Recognition Policy </a:t>
            </a:r>
          </a:p>
          <a:p>
            <a:endParaRPr lang="en-US" dirty="0" smtClean="0"/>
          </a:p>
          <a:p>
            <a:r>
              <a:rPr lang="en-US" dirty="0" smtClean="0"/>
              <a:t>To learn more about this policy, e-mail: </a:t>
            </a:r>
            <a:r>
              <a:rPr lang="en-US" dirty="0" smtClean="0">
                <a:hlinkClick r:id="rId3"/>
              </a:rPr>
              <a:t>Revrec-americasiebc_us@oracle.com </a:t>
            </a:r>
            <a:endParaRPr lang="en-US"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1131267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In order to explain</a:t>
            </a:r>
            <a:r>
              <a:rPr lang="en-US" baseline="0" dirty="0" smtClean="0"/>
              <a:t> what MCS is, let us first take a look at why we wanted to build MCS from the outside – in.</a:t>
            </a:r>
          </a:p>
          <a:p>
            <a:endParaRPr lang="en-US" baseline="0" dirty="0" smtClean="0"/>
          </a:p>
          <a:p>
            <a:r>
              <a:rPr lang="en-US" baseline="0" dirty="0" smtClean="0"/>
              <a:t>Imagine that as a mobile developer you were asked to build a mobile app that looked like this – a very simple, elegant HR mobile designed for the HR rep or a manger to use. This screen in this looks relatively simple and has all the data the user needs about their employee.</a:t>
            </a:r>
          </a:p>
          <a:p>
            <a:endParaRPr lang="en-US" baseline="0" dirty="0" smtClean="0"/>
          </a:p>
          <a:p>
            <a:r>
              <a:rPr lang="en-US" baseline="0" dirty="0" smtClean="0"/>
              <a:t>It has information about the employee, their contact details, their social networking information, their performance information, talent management information, their location etc.</a:t>
            </a:r>
          </a:p>
          <a:p>
            <a:endParaRPr lang="en-US" baseline="0" dirty="0" smtClean="0"/>
          </a:p>
          <a:p>
            <a:r>
              <a:rPr lang="en-US" baseline="0" dirty="0" smtClean="0"/>
              <a:t>Overall a simple app to build. </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3925328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However, when you now start to decompose</a:t>
            </a:r>
            <a:r>
              <a:rPr lang="en-US" baseline="0" dirty="0" smtClean="0"/>
              <a:t> the app and start highlight the different areas you are mashing up the data for this app, you will realize that (go to the next slide)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extLst>
      <p:ext uri="{BB962C8B-B14F-4D97-AF65-F5344CB8AC3E}">
        <p14:creationId xmlns:p14="http://schemas.microsoft.com/office/powerpoint/2010/main" val="3780627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That in fact</a:t>
            </a:r>
            <a:r>
              <a:rPr lang="en-US" baseline="0" dirty="0" smtClean="0"/>
              <a:t> this simple app is quite complex in that you need to integrate data from multiple systems of record. For e.g. let’s say the HR systems were different based by geo – on premise (SAP in Europe and Oracle PeopleSoft in US), the talent information came from </a:t>
            </a:r>
            <a:r>
              <a:rPr lang="en-US" baseline="0" dirty="0" err="1" smtClean="0"/>
              <a:t>Taelo</a:t>
            </a:r>
            <a:r>
              <a:rPr lang="en-US" baseline="0" dirty="0" smtClean="0"/>
              <a:t> – a </a:t>
            </a:r>
            <a:r>
              <a:rPr lang="en-US" baseline="0" dirty="0" err="1" smtClean="0"/>
              <a:t>SaaS</a:t>
            </a:r>
            <a:r>
              <a:rPr lang="en-US" baseline="0" dirty="0" smtClean="0"/>
              <a:t> app Social networking came from LinkedIn, FB and Twitter. Mapping service from Google. This enterprise wants to store employee photo but the </a:t>
            </a:r>
            <a:r>
              <a:rPr lang="en-US" baseline="0" dirty="0" err="1" smtClean="0"/>
              <a:t>backends</a:t>
            </a:r>
            <a:r>
              <a:rPr lang="en-US" baseline="0" dirty="0" smtClean="0"/>
              <a:t> may not be set up for storing images.</a:t>
            </a:r>
          </a:p>
          <a:p>
            <a:endParaRPr lang="en-US" baseline="0" dirty="0" smtClean="0"/>
          </a:p>
          <a:p>
            <a:r>
              <a:rPr lang="en-US" baseline="0" dirty="0" smtClean="0"/>
              <a:t>While creating the front end is a relative easy task trying to integrate this data, map user identity and security policies and getting different APIs together is what takes the longest time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extLst>
      <p:ext uri="{BB962C8B-B14F-4D97-AF65-F5344CB8AC3E}">
        <p14:creationId xmlns:p14="http://schemas.microsoft.com/office/powerpoint/2010/main" val="3977275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So now the mobile developer has to figure</a:t>
            </a:r>
            <a:r>
              <a:rPr lang="en-US" baseline="0" dirty="0" smtClean="0"/>
              <a:t> out</a:t>
            </a:r>
          </a:p>
          <a:p>
            <a:endParaRPr lang="en-US" baseline="0" dirty="0" smtClean="0"/>
          </a:p>
          <a:p>
            <a:pPr marL="171450" indent="-171450">
              <a:buFontTx/>
              <a:buChar char="-"/>
            </a:pPr>
            <a:r>
              <a:rPr lang="en-US" baseline="0" dirty="0" smtClean="0"/>
              <a:t>What tool will they use to build the mobile, native or cross platform ?</a:t>
            </a:r>
          </a:p>
          <a:p>
            <a:pPr marL="171450" indent="-171450">
              <a:buFontTx/>
              <a:buChar char="-"/>
            </a:pPr>
            <a:r>
              <a:rPr lang="en-US" baseline="0" dirty="0" smtClean="0"/>
              <a:t>How do they integrate to these multiple systems of record – 7 in this case</a:t>
            </a:r>
          </a:p>
          <a:p>
            <a:pPr marL="171450" indent="-171450">
              <a:buFontTx/>
              <a:buChar char="-"/>
            </a:pPr>
            <a:r>
              <a:rPr lang="en-US" baseline="0" dirty="0" smtClean="0"/>
              <a:t>What are the user identity policies for these backend systems. They may be different based on the authentication policy of the backend </a:t>
            </a:r>
          </a:p>
          <a:p>
            <a:pPr marL="171450" indent="-171450">
              <a:buFontTx/>
              <a:buChar char="-"/>
            </a:pPr>
            <a:r>
              <a:rPr lang="en-US" baseline="0" dirty="0" smtClean="0"/>
              <a:t>IT would need to provide environments for </a:t>
            </a:r>
            <a:r>
              <a:rPr lang="en-US" baseline="0" dirty="0" err="1" smtClean="0"/>
              <a:t>dev</a:t>
            </a:r>
            <a:r>
              <a:rPr lang="en-US" baseline="0" dirty="0" smtClean="0"/>
              <a:t>, test and prod – multiple environments since the app is not static and will have continuous development</a:t>
            </a:r>
          </a:p>
          <a:p>
            <a:pPr marL="171450" indent="-171450">
              <a:buFontTx/>
              <a:buChar char="-"/>
            </a:pPr>
            <a:r>
              <a:rPr lang="en-US" baseline="0" dirty="0" smtClean="0"/>
              <a:t>What about adding mobile services like the ability to work in an offline mode, to get push notifications, add geo coding to the employee record</a:t>
            </a:r>
          </a:p>
          <a:p>
            <a:pPr marL="171450" indent="-171450">
              <a:buFontTx/>
              <a:buChar char="-"/>
            </a:pPr>
            <a:r>
              <a:rPr lang="en-US" baseline="0" dirty="0" smtClean="0"/>
              <a:t>What about diagnostics, analytics to determine how the app is performing, who is using the app </a:t>
            </a:r>
            <a:r>
              <a:rPr lang="en-US" baseline="0" dirty="0" err="1" smtClean="0"/>
              <a:t>etc</a:t>
            </a:r>
            <a:endParaRPr lang="en-US" baseline="0" dirty="0" smtClean="0"/>
          </a:p>
          <a:p>
            <a:pPr marL="171450" indent="-171450">
              <a:buFontTx/>
              <a:buChar char="-"/>
            </a:pPr>
            <a:endParaRPr lang="en-US" baseline="0" dirty="0" smtClean="0"/>
          </a:p>
          <a:p>
            <a:pPr marL="0" indent="0">
              <a:buFontTx/>
              <a:buNone/>
            </a:pPr>
            <a:r>
              <a:rPr lang="en-US" baseline="0" dirty="0" smtClean="0"/>
              <a:t>In summary, there is a lot that goes on in building a mobile app. Building the UI becomes the easy part. The hard part is managing all these other areas.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7</a:t>
            </a:fld>
            <a:endParaRPr lang="en-US" dirty="0"/>
          </a:p>
        </p:txBody>
      </p:sp>
    </p:spTree>
    <p:extLst>
      <p:ext uri="{BB962C8B-B14F-4D97-AF65-F5344CB8AC3E}">
        <p14:creationId xmlns:p14="http://schemas.microsoft.com/office/powerpoint/2010/main" val="2305945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lnSpcReduction="10000"/>
          </a:bodyPr>
          <a:lstStyle/>
          <a:p>
            <a:r>
              <a:rPr lang="en-US" dirty="0" smtClean="0"/>
              <a:t>Many enterprises</a:t>
            </a:r>
            <a:r>
              <a:rPr lang="en-US" baseline="0" dirty="0" smtClean="0"/>
              <a:t> feel that they have not getting the intended ROI from mobile applications. Many enterprises have jumped into mobile apps with a ready fire and aim strategy without thinking through the business case and ways to drive user adoption. This is true for both B2C apps and B2E apps. B2C apps for most part have app store metrics that provide download numbers or ratings but that is not enough to drive user engagement.</a:t>
            </a:r>
          </a:p>
          <a:p>
            <a:endParaRPr lang="en-US" baseline="0" dirty="0" smtClean="0"/>
          </a:p>
          <a:p>
            <a:r>
              <a:rPr lang="en-US" baseline="0" dirty="0" smtClean="0"/>
              <a:t>Mobile analytics is a very important area to consider during the mobile development process. This is not quite the same as web analytics where instrumentation is done at the web server end and can be done retroactively. Mobile apps needs to be instrumented during development time to really understand the real extent of application performance and usage. Use one of the stats from the Harris poll to highlight the challenges of not having mobile analytics – you cannot analyze what you cannot measure.</a:t>
            </a:r>
          </a:p>
          <a:p>
            <a:endParaRPr lang="en-US" baseline="0" dirty="0" smtClean="0"/>
          </a:p>
          <a:p>
            <a:r>
              <a:rPr lang="en-US" baseline="0" dirty="0" smtClean="0"/>
              <a:t>For the CIO :</a:t>
            </a:r>
          </a:p>
          <a:p>
            <a:r>
              <a:rPr lang="en-US" baseline="0" dirty="0" smtClean="0"/>
              <a:t>- The CIO is under pressure to deliver a portfolio of mobile apps by the LOB. However with limited resources, the CIO needs a dashboard on adoption of the apps and the ROI associated with their investment. They have no dashboards that helps them determine which apps should continue to get investment, which apps needs higher user adoption and which apps perhaps do not need any additional investment.</a:t>
            </a:r>
          </a:p>
          <a:p>
            <a:endParaRPr lang="en-US" baseline="0" dirty="0" smtClean="0"/>
          </a:p>
          <a:p>
            <a:r>
              <a:rPr lang="en-US" baseline="0" dirty="0" smtClean="0"/>
              <a:t>For the LOB:</a:t>
            </a:r>
          </a:p>
          <a:p>
            <a:pPr marL="171450" indent="-171450">
              <a:buFontTx/>
              <a:buChar char="-"/>
            </a:pPr>
            <a:r>
              <a:rPr lang="en-US" baseline="0" dirty="0" smtClean="0"/>
              <a:t>Very limited insights into usage, retention, identifying who to engage to drive either higher adoption or higher revenue. Ensure for B2C the right campaigns or ads sent at the right time and location.</a:t>
            </a:r>
          </a:p>
          <a:p>
            <a:pPr marL="0" indent="0">
              <a:buFontTx/>
              <a:buNone/>
            </a:pPr>
            <a:endParaRPr lang="en-US" baseline="0" dirty="0" smtClean="0"/>
          </a:p>
          <a:p>
            <a:pPr marL="0" indent="0">
              <a:buFontTx/>
              <a:buNone/>
            </a:pPr>
            <a:r>
              <a:rPr lang="en-US" baseline="0" dirty="0" smtClean="0"/>
              <a:t>For the developer / architect</a:t>
            </a:r>
          </a:p>
          <a:p>
            <a:pPr marL="171450" indent="-171450">
              <a:buFontTx/>
              <a:buChar char="-"/>
            </a:pPr>
            <a:r>
              <a:rPr lang="en-US" baseline="0" dirty="0" smtClean="0"/>
              <a:t>No visibility into app performance, app crashes, what was the overall environment when the app crashed (device, network, other aps </a:t>
            </a:r>
            <a:r>
              <a:rPr lang="en-US" baseline="0" dirty="0" err="1" smtClean="0"/>
              <a:t>etc</a:t>
            </a:r>
            <a:r>
              <a:rPr lang="en-US" baseline="0" dirty="0" smtClean="0"/>
              <a:t>)</a:t>
            </a:r>
          </a:p>
          <a:p>
            <a:pPr marL="171450" indent="-171450">
              <a:buFontTx/>
              <a:buChar char="-"/>
            </a:pPr>
            <a:endParaRPr lang="en-US" baseline="0" dirty="0" smtClean="0"/>
          </a:p>
          <a:p>
            <a:pPr marL="0" indent="0">
              <a:buFontTx/>
              <a:buNone/>
            </a:pPr>
            <a:r>
              <a:rPr lang="en-US" baseline="0" dirty="0" smtClean="0"/>
              <a:t>Highlight the impact that Mobile Analytics can bring to the business with the examples on the slide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8</a:t>
            </a:fld>
            <a:endParaRPr lang="en-US" dirty="0"/>
          </a:p>
        </p:txBody>
      </p:sp>
    </p:spTree>
    <p:extLst>
      <p:ext uri="{BB962C8B-B14F-4D97-AF65-F5344CB8AC3E}">
        <p14:creationId xmlns:p14="http://schemas.microsoft.com/office/powerpoint/2010/main" val="1084429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Who: Rob</a:t>
            </a:r>
          </a:p>
          <a:p>
            <a:endParaRPr lang="en-US" b="1" dirty="0" smtClean="0"/>
          </a:p>
          <a:p>
            <a:r>
              <a:rPr lang="en-US" b="1" dirty="0" smtClean="0"/>
              <a:t>Speaker’s Notes:  (Option</a:t>
            </a:r>
            <a:r>
              <a:rPr lang="en-US" b="1" baseline="0" dirty="0" smtClean="0"/>
              <a:t> slide – may not be needed if using previous slides)</a:t>
            </a:r>
            <a:endParaRPr lang="en-US" b="1" dirty="0" smtClean="0"/>
          </a:p>
          <a:p>
            <a:endParaRPr lang="en-US" dirty="0" smtClean="0"/>
          </a:p>
          <a:p>
            <a:r>
              <a:rPr lang="en-US" dirty="0" smtClean="0"/>
              <a:t>Indeed there are lots of mobile</a:t>
            </a:r>
            <a:r>
              <a:rPr lang="en-US" baseline="0" dirty="0" smtClean="0"/>
              <a:t> front ends – in Oracle’s vision M is not just mobile but Multi-channel – so we embrace wearables, nearables, Nest thermostats and connected cars etc.</a:t>
            </a:r>
          </a:p>
          <a:p>
            <a:endParaRPr lang="en-US" baseline="0" dirty="0" smtClean="0"/>
          </a:p>
          <a:p>
            <a:r>
              <a:rPr lang="en-US" baseline="0" dirty="0" smtClean="0"/>
              <a:t>And there are lots and lots of backends …. Legacy applications more SaaS and multitude of internet backends including Twilio for messaging webRTC for teal time video.</a:t>
            </a:r>
          </a:p>
          <a:p>
            <a:endParaRPr lang="en-US" baseline="0" dirty="0" smtClean="0"/>
          </a:p>
          <a:p>
            <a:r>
              <a:rPr lang="en-US" baseline="0" dirty="0" smtClean="0"/>
              <a:t>The focus here is on the mobile app developer – to make it as easy as possible to access these backends and access them and use the data in the mobile app.</a:t>
            </a:r>
          </a:p>
          <a:p>
            <a:endParaRPr lang="en-US" baseline="0" dirty="0" smtClean="0"/>
          </a:p>
          <a:p>
            <a:r>
              <a:rPr lang="en-US" baseline="0" dirty="0" smtClean="0"/>
              <a:t>The task of the mobile platform is to “Normalise” the access and date from the backends – to make them consistent and easily accessible. This allows information and function from different sources to be blended together to form richer services. The data from the backends can be shaped – transforming it to make more accessible, enriching it with data and making suitable for delivery over an air interface.</a:t>
            </a:r>
          </a:p>
          <a:p>
            <a:endParaRPr lang="en-US" baseline="0" dirty="0" smtClean="0"/>
          </a:p>
          <a:p>
            <a:r>
              <a:rPr lang="en-US" baseline="0" dirty="0" smtClean="0"/>
              <a:t>And lastly and not least using the data from the apps – context, user behavior, diagnostics to form powerful mobile analytics.</a:t>
            </a:r>
          </a:p>
          <a:p>
            <a:endParaRPr lang="en-US" baseline="0" dirty="0" smtClean="0"/>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8C72D9AE-7182-4680-8F79-479C4181FF08}" type="slidenum">
              <a:rPr lang="en-US" smtClean="0">
                <a:solidFill>
                  <a:srgbClr val="5F5F5F"/>
                </a:solidFill>
              </a:rPr>
              <a:pPr/>
              <a:t>9</a:t>
            </a:fld>
            <a:endParaRPr lang="en-US" dirty="0">
              <a:solidFill>
                <a:srgbClr val="5F5F5F"/>
              </a:solidFill>
            </a:endParaRPr>
          </a:p>
        </p:txBody>
      </p:sp>
    </p:spTree>
    <p:extLst>
      <p:ext uri="{BB962C8B-B14F-4D97-AF65-F5344CB8AC3E}">
        <p14:creationId xmlns:p14="http://schemas.microsoft.com/office/powerpoint/2010/main" val="25091580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51AB1A54-131B-434B-AAD1-AD1F7D7DAA2B}" type="datetime1">
              <a:rPr lang="en-US"/>
              <a:pPr/>
              <a:t>9/14/2015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4" name="Picture 13" descr="1.5X red tab for PPT.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bg1">
                    <a:lumMod val="60000"/>
                    <a:lumOff val="40000"/>
                  </a:schemeClr>
                </a:solidFill>
              </a:rPr>
              <a:t>Copyright © 2014 Oracle and/or its affiliates. All rights reserved.  |</a:t>
            </a:r>
          </a:p>
        </p:txBody>
      </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bg1">
                    <a:lumMod val="60000"/>
                    <a:lumOff val="40000"/>
                  </a:schemeClr>
                </a:solidFill>
              </a:defRPr>
            </a:lvl1pPr>
          </a:lstStyle>
          <a:p>
            <a:fld id="{19816439-F3A6-4E53-9E59-0015DD1FA257}" type="datetime1">
              <a:rPr lang="en-US"/>
              <a:pPr/>
              <a:t>9/14/2015</a:t>
            </a:fld>
            <a:endParaRPr dirty="0"/>
          </a:p>
        </p:txBody>
      </p:sp>
      <p:sp>
        <p:nvSpPr>
          <p:cNvPr id="5" name="Footer Placeholder 4"/>
          <p:cNvSpPr>
            <a:spLocks noGrp="1"/>
          </p:cNvSpPr>
          <p:nvPr>
            <p:ph type="ftr" sz="quarter" idx="11"/>
          </p:nvPr>
        </p:nvSpPr>
        <p:spPr/>
        <p:txBody>
          <a:bodyPr/>
          <a:lstStyle>
            <a:lvl1pPr>
              <a:defRPr>
                <a:solidFill>
                  <a:schemeClr val="bg1">
                    <a:lumMod val="60000"/>
                    <a:lumOff val="40000"/>
                  </a:schemeClr>
                </a:solidFill>
              </a:defRPr>
            </a:lvl1p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pPr/>
              <a:t>‹#›</a:t>
            </a:fld>
            <a:endParaRPr dirty="0"/>
          </a:p>
        </p:txBody>
      </p:sp>
      <p:pic>
        <p:nvPicPr>
          <p:cNvPr id="19" name="Picture 18" descr="1.5X red tab for PP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FF0A86-8A92-4FBC-80CD-36517BAA55B7}" type="datetime1">
              <a:rPr lang="en-US"/>
              <a:pPr/>
              <a:t>9/14/2015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9/14/2015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9/14/2015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F189F9BA-FB97-45D5-8F27-56629FBBC98C}" type="datetime1">
              <a:rPr lang="en-US"/>
              <a:pPr/>
              <a:t>9/14/2015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2" y="1524001"/>
            <a:ext cx="3474720"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AA91E92C-9068-4C32-AE92-C97502324FE4}" type="datetime1">
              <a:rPr lang="en-US"/>
              <a:pPr/>
              <a:t>9/14/2015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95EDC5EE-48A0-4FB5-B27F-88FDBE6F1684}" type="datetime1">
              <a:rPr lang="en-US"/>
              <a:pPr/>
              <a:t>9/14/2015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8A3CED5-6656-4A7A-BB77-071ABD96C5A2}" type="datetime1">
              <a:rPr lang="en-US"/>
              <a:pPr/>
              <a:t>9/14/2015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9/14/2015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smtClean="0"/>
              <a:t>XX</a:t>
            </a:r>
            <a:endParaRPr lang="en-US"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fld id="{35287FB7-DD26-4AD5-8D24-298016D86790}" type="datetime1">
              <a:rPr lang="en-US"/>
              <a:pPr/>
              <a:t>9/14/2015</a:t>
            </a:fld>
            <a:endParaRPr dirty="0"/>
          </a:p>
        </p:txBody>
      </p:sp>
      <p:sp>
        <p:nvSpPr>
          <p:cNvPr id="8" name="Footer Placeholder 7"/>
          <p:cNvSpPr>
            <a:spLocks noGrp="1"/>
          </p:cNvSpPr>
          <p:nvPr>
            <p:ph type="ftr" sz="quarter" idx="11"/>
          </p:nvPr>
        </p:nvSpPr>
        <p:spPr/>
        <p:txBody>
          <a:bodyPr/>
          <a:lstStyle/>
          <a:p>
            <a:r>
              <a:rPr dirty="0"/>
              <a:t>Oracle Confidential – Internal/Restricted/Highly Restricted</a:t>
            </a:r>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a:pPr/>
              <a:t>9/14/2015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pPr/>
              <a:t>‹#›</a:t>
            </a:fld>
            <a:endParaRPr dirty="0"/>
          </a:p>
        </p:txBody>
      </p:sp>
      <p:pic>
        <p:nvPicPr>
          <p:cNvPr id="13" name="Picture 12" descr="1.5X red tab for PPT.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2D99EC-ABE5-42A5-B15B-B8C044BE7365}" type="datetime1">
              <a:rPr lang="en-US"/>
              <a:pPr/>
              <a:t>9/14/2015</a:t>
            </a:fld>
            <a:endParaRPr dirty="0"/>
          </a:p>
        </p:txBody>
      </p:sp>
      <p:sp>
        <p:nvSpPr>
          <p:cNvPr id="4" name="Footer Placeholder 3"/>
          <p:cNvSpPr>
            <a:spLocks noGrp="1"/>
          </p:cNvSpPr>
          <p:nvPr>
            <p:ph type="ftr" sz="quarter" idx="11"/>
          </p:nvPr>
        </p:nvSpPr>
        <p:spPr/>
        <p:txBody>
          <a:bodyPr/>
          <a:lstStyle/>
          <a:p>
            <a:r>
              <a:rPr dirty="0"/>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2D53DD-9B43-42E6-B664-927F3AEBDA21}" type="datetime1">
              <a:rPr lang="en-US"/>
              <a:pPr/>
              <a:t>9/14/2015</a:t>
            </a:fld>
            <a:endParaRPr dirty="0"/>
          </a:p>
        </p:txBody>
      </p:sp>
      <p:sp>
        <p:nvSpPr>
          <p:cNvPr id="4" name="Footer Placeholder 3"/>
          <p:cNvSpPr>
            <a:spLocks noGrp="1"/>
          </p:cNvSpPr>
          <p:nvPr>
            <p:ph type="ftr" sz="quarter" idx="11"/>
          </p:nvPr>
        </p:nvSpPr>
        <p:spPr/>
        <p:txBody>
          <a:bodyPr/>
          <a:lstStyle/>
          <a:p>
            <a:r>
              <a:rPr dirty="0"/>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a:pPr/>
              <a:t>9/14/2015</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391549"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151812" y="1524001"/>
            <a:ext cx="350520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a:pPr/>
              <a:t>9/14/2015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a:pPr/>
              <a:t>9/14/2015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a:pPr/>
              <a:t>9/14/2015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a:pPr/>
              <a:t>9/14/2015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martphone and Tablet: Horizontal">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fld id="{6A15AD86-CD0E-461B-AA18-D070A5CB2CAA}" type="datetime1">
              <a:rPr lang="en-US"/>
              <a:pPr/>
              <a:t>9/14/2015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2" y="406400"/>
            <a:ext cx="5562601"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9/14/2015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bg1">
                    <a:lumMod val="60000"/>
                    <a:lumOff val="40000"/>
                  </a:schemeClr>
                </a:solidFill>
              </a:rPr>
              <a:t>Copyright © 2014 Oracle and/or its affiliates. All rights reserved.  |</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a:pPr/>
              <a:t>9/14/2015</a:t>
            </a:fld>
            <a:endParaRPr dirty="0"/>
          </a:p>
        </p:txBody>
      </p:sp>
      <p:sp>
        <p:nvSpPr>
          <p:cNvPr id="6" name="Footer Placeholder 5"/>
          <p:cNvSpPr>
            <a:spLocks noGrp="1"/>
          </p:cNvSpPr>
          <p:nvPr>
            <p:ph type="ftr" sz="quarter" idx="11"/>
          </p:nvPr>
        </p:nvSpPr>
        <p:spPr/>
        <p:txBody>
          <a:bodyPr/>
          <a:lstStyle>
            <a:lvl1pPr>
              <a:defRPr>
                <a:solidFill>
                  <a:schemeClr val="bg1">
                    <a:lumMod val="60000"/>
                    <a:lumOff val="40000"/>
                  </a:schemeClr>
                </a:solidFill>
              </a:defRPr>
            </a:lvl1p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pPr/>
              <a:t>‹#›</a:t>
            </a:fld>
            <a:endParaRPr dirty="0"/>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9" name="Picture 18" descr="1.5X red tab for PP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smtClean="0"/>
              <a:t>XX</a:t>
            </a:r>
            <a:endParaRPr lang="en-US" dirty="0"/>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7C7481E7-6827-45FD-8717-13B961EEBD99}" type="datetime1">
              <a:rPr lang="en-US"/>
              <a:pPr/>
              <a:t>9/14/2015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DC1C5"/>
                </a:solidFill>
              </a:defRPr>
            </a:lvl1p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5" name="Picture 14" descr="1.5X red tab for PP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A56FF2-64EC-4614-951E-8B8E4681BF2B}" type="datetime1">
              <a:rPr lang="en-US"/>
              <a:pPr/>
              <a:t>9/14/2015</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051CE8-BCD3-4683-83D4-D0AC55C5EB15}" type="datetime1">
              <a:rPr lang="en-US"/>
              <a:pPr/>
              <a:t>9/14/2015</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a:pPr/>
              <a:t>9/14/2015</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grpSp>
        <p:nvGrpSpPr>
          <p:cNvPr id="3093" name="Group 3092"/>
          <p:cNvGrpSpPr/>
          <p:nvPr/>
        </p:nvGrpSpPr>
        <p:grpSpPr bwMode="gray">
          <a:xfrm>
            <a:off x="3263901" y="2743200"/>
            <a:ext cx="5668962" cy="1081088"/>
            <a:chOff x="3263901" y="1227138"/>
            <a:chExt cx="5668962" cy="1081088"/>
          </a:xfrm>
        </p:grpSpPr>
        <p:sp>
          <p:nvSpPr>
            <p:cNvPr id="8"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9" name="Freeform 6"/>
            <p:cNvSpPr>
              <a:spLocks noEditPoints="1"/>
            </p:cNvSpPr>
            <p:nvPr/>
          </p:nvSpPr>
          <p:spPr bwMode="gray">
            <a:xfrm>
              <a:off x="48355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0"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1" name="Freeform 8"/>
            <p:cNvSpPr>
              <a:spLocks noEditPoints="1"/>
            </p:cNvSpPr>
            <p:nvPr/>
          </p:nvSpPr>
          <p:spPr bwMode="gray">
            <a:xfrm>
              <a:off x="3602038" y="1362075"/>
              <a:ext cx="246063"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2" name="Freeform 9"/>
            <p:cNvSpPr>
              <a:spLocks/>
            </p:cNvSpPr>
            <p:nvPr/>
          </p:nvSpPr>
          <p:spPr bwMode="gray">
            <a:xfrm>
              <a:off x="3897313" y="1362075"/>
              <a:ext cx="165100" cy="309563"/>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3" name="Freeform 10"/>
            <p:cNvSpPr>
              <a:spLocks/>
            </p:cNvSpPr>
            <p:nvPr/>
          </p:nvSpPr>
          <p:spPr bwMode="gray">
            <a:xfrm>
              <a:off x="4367213" y="1362075"/>
              <a:ext cx="444500" cy="309563"/>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4" name="Freeform 11"/>
            <p:cNvSpPr>
              <a:spLocks/>
            </p:cNvSpPr>
            <p:nvPr/>
          </p:nvSpPr>
          <p:spPr bwMode="gray">
            <a:xfrm>
              <a:off x="5132388" y="1362075"/>
              <a:ext cx="155575"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5" name="Freeform 12"/>
            <p:cNvSpPr>
              <a:spLocks noEditPoints="1"/>
            </p:cNvSpPr>
            <p:nvPr/>
          </p:nvSpPr>
          <p:spPr bwMode="gray">
            <a:xfrm>
              <a:off x="5321301" y="1362075"/>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6" name="Freeform 13"/>
            <p:cNvSpPr>
              <a:spLocks noEditPoints="1"/>
            </p:cNvSpPr>
            <p:nvPr/>
          </p:nvSpPr>
          <p:spPr bwMode="gray">
            <a:xfrm>
              <a:off x="5748338" y="1362075"/>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7" name="Freeform 14"/>
            <p:cNvSpPr>
              <a:spLocks/>
            </p:cNvSpPr>
            <p:nvPr/>
          </p:nvSpPr>
          <p:spPr bwMode="gray">
            <a:xfrm>
              <a:off x="6045201" y="1362075"/>
              <a:ext cx="230188" cy="309563"/>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8" name="Freeform 15"/>
            <p:cNvSpPr>
              <a:spLocks noEditPoints="1"/>
            </p:cNvSpPr>
            <p:nvPr/>
          </p:nvSpPr>
          <p:spPr bwMode="gray">
            <a:xfrm>
              <a:off x="6332538" y="1236663"/>
              <a:ext cx="239713"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9" name="Freeform 16"/>
            <p:cNvSpPr>
              <a:spLocks noEditPoints="1"/>
            </p:cNvSpPr>
            <p:nvPr/>
          </p:nvSpPr>
          <p:spPr bwMode="gray">
            <a:xfrm>
              <a:off x="4087813"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0"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1" name="Freeform 18"/>
            <p:cNvSpPr>
              <a:spLocks noEditPoints="1"/>
            </p:cNvSpPr>
            <p:nvPr/>
          </p:nvSpPr>
          <p:spPr bwMode="gray">
            <a:xfrm>
              <a:off x="7081838" y="1362075"/>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2" name="Freeform 19"/>
            <p:cNvSpPr>
              <a:spLocks/>
            </p:cNvSpPr>
            <p:nvPr/>
          </p:nvSpPr>
          <p:spPr bwMode="gray">
            <a:xfrm>
              <a:off x="7345363" y="1227138"/>
              <a:ext cx="163513"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3" name="Freeform 20"/>
            <p:cNvSpPr>
              <a:spLocks/>
            </p:cNvSpPr>
            <p:nvPr/>
          </p:nvSpPr>
          <p:spPr bwMode="gray">
            <a:xfrm>
              <a:off x="7542213" y="1277938"/>
              <a:ext cx="157163"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4" name="Freeform 21"/>
            <p:cNvSpPr>
              <a:spLocks/>
            </p:cNvSpPr>
            <p:nvPr/>
          </p:nvSpPr>
          <p:spPr bwMode="gray">
            <a:xfrm>
              <a:off x="7731126" y="1362075"/>
              <a:ext cx="452438" cy="309563"/>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5" name="Freeform 22"/>
            <p:cNvSpPr>
              <a:spLocks noEditPoints="1"/>
            </p:cNvSpPr>
            <p:nvPr/>
          </p:nvSpPr>
          <p:spPr bwMode="gray">
            <a:xfrm>
              <a:off x="82010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6" name="Freeform 23"/>
            <p:cNvSpPr>
              <a:spLocks/>
            </p:cNvSpPr>
            <p:nvPr/>
          </p:nvSpPr>
          <p:spPr bwMode="gray">
            <a:xfrm>
              <a:off x="8496301" y="1362075"/>
              <a:ext cx="157163"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7" name="Freeform 24"/>
            <p:cNvSpPr>
              <a:spLocks noEditPoints="1"/>
            </p:cNvSpPr>
            <p:nvPr/>
          </p:nvSpPr>
          <p:spPr bwMode="gray">
            <a:xfrm>
              <a:off x="8685213" y="1362075"/>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8"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29" name="Freeform 26"/>
            <p:cNvSpPr>
              <a:spLocks noEditPoints="1"/>
            </p:cNvSpPr>
            <p:nvPr/>
          </p:nvSpPr>
          <p:spPr bwMode="gray">
            <a:xfrm>
              <a:off x="8553451"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1" name="Freeform 28"/>
            <p:cNvSpPr>
              <a:spLocks/>
            </p:cNvSpPr>
            <p:nvPr/>
          </p:nvSpPr>
          <p:spPr bwMode="gray">
            <a:xfrm>
              <a:off x="3503613" y="1957388"/>
              <a:ext cx="188913"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2" name="Freeform 29"/>
            <p:cNvSpPr>
              <a:spLocks noEditPoints="1"/>
            </p:cNvSpPr>
            <p:nvPr/>
          </p:nvSpPr>
          <p:spPr bwMode="gray">
            <a:xfrm>
              <a:off x="3741738"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3" name="Rectangle 30"/>
            <p:cNvSpPr>
              <a:spLocks noChangeArrowheads="1"/>
            </p:cNvSpPr>
            <p:nvPr/>
          </p:nvSpPr>
          <p:spPr bwMode="gray">
            <a:xfrm>
              <a:off x="3997326" y="1965325"/>
              <a:ext cx="73025" cy="2428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3074"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5"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6"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8" name="Freeform 34"/>
            <p:cNvSpPr>
              <a:spLocks/>
            </p:cNvSpPr>
            <p:nvPr/>
          </p:nvSpPr>
          <p:spPr bwMode="gray">
            <a:xfrm>
              <a:off x="48434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9" name="Freeform 35"/>
            <p:cNvSpPr>
              <a:spLocks noEditPoints="1"/>
            </p:cNvSpPr>
            <p:nvPr/>
          </p:nvSpPr>
          <p:spPr bwMode="gray">
            <a:xfrm>
              <a:off x="4992688"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0" name="Freeform 36"/>
            <p:cNvSpPr>
              <a:spLocks noEditPoints="1"/>
            </p:cNvSpPr>
            <p:nvPr/>
          </p:nvSpPr>
          <p:spPr bwMode="gray">
            <a:xfrm>
              <a:off x="5230813"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1" name="Freeform 37"/>
            <p:cNvSpPr>
              <a:spLocks/>
            </p:cNvSpPr>
            <p:nvPr/>
          </p:nvSpPr>
          <p:spPr bwMode="gray">
            <a:xfrm>
              <a:off x="5584826" y="1889125"/>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2"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3" name="Freeform 39"/>
            <p:cNvSpPr>
              <a:spLocks/>
            </p:cNvSpPr>
            <p:nvPr/>
          </p:nvSpPr>
          <p:spPr bwMode="gray">
            <a:xfrm>
              <a:off x="6069013" y="1855788"/>
              <a:ext cx="436563"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4" name="Freeform 40"/>
            <p:cNvSpPr>
              <a:spLocks noEditPoints="1"/>
            </p:cNvSpPr>
            <p:nvPr/>
          </p:nvSpPr>
          <p:spPr bwMode="gray">
            <a:xfrm>
              <a:off x="6513513" y="1957388"/>
              <a:ext cx="198438"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5" name="Freeform 41"/>
            <p:cNvSpPr>
              <a:spLocks/>
            </p:cNvSpPr>
            <p:nvPr/>
          </p:nvSpPr>
          <p:spPr bwMode="gray">
            <a:xfrm>
              <a:off x="67611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6" name="Freeform 42"/>
            <p:cNvSpPr>
              <a:spLocks/>
            </p:cNvSpPr>
            <p:nvPr/>
          </p:nvSpPr>
          <p:spPr bwMode="gray">
            <a:xfrm>
              <a:off x="6924676"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7" name="Freeform 43"/>
            <p:cNvSpPr>
              <a:spLocks/>
            </p:cNvSpPr>
            <p:nvPr/>
          </p:nvSpPr>
          <p:spPr bwMode="gray">
            <a:xfrm>
              <a:off x="7229476"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8"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9" name="Freeform 45"/>
            <p:cNvSpPr>
              <a:spLocks noEditPoints="1"/>
            </p:cNvSpPr>
            <p:nvPr/>
          </p:nvSpPr>
          <p:spPr bwMode="gray">
            <a:xfrm>
              <a:off x="7681913" y="1957388"/>
              <a:ext cx="198438"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0" name="Freeform 46"/>
            <p:cNvSpPr>
              <a:spLocks/>
            </p:cNvSpPr>
            <p:nvPr/>
          </p:nvSpPr>
          <p:spPr bwMode="gray">
            <a:xfrm>
              <a:off x="8142288" y="1889125"/>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1"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2" name="Freeform 48"/>
            <p:cNvSpPr>
              <a:spLocks/>
            </p:cNvSpPr>
            <p:nvPr/>
          </p:nvSpPr>
          <p:spPr bwMode="gray">
            <a:xfrm>
              <a:off x="8801101"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gr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991926-9D37-40E7-80C4-EC5F27AFCB67}" type="datetimeFigureOut">
              <a:rPr lang="en-US" smtClean="0"/>
              <a:pPr/>
              <a:t>9/14/2015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a:pPr/>
              <a:t>9/14/2015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75667189"/>
      </p:ext>
    </p:extLst>
  </p:cSld>
  <p:clrMapOvr>
    <a:masterClrMapping/>
  </p:clrMapOvr>
  <p:transition spd="med">
    <p:wipe dir="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93524" y="947057"/>
            <a:ext cx="7758046" cy="5455316"/>
          </a:xfrm>
          <a:prstGeom prst="rect">
            <a:avLst/>
          </a:prstGeom>
        </p:spPr>
      </p:pic>
      <p:sp>
        <p:nvSpPr>
          <p:cNvPr id="5" name="Date Placeholder 4"/>
          <p:cNvSpPr>
            <a:spLocks noGrp="1"/>
          </p:cNvSpPr>
          <p:nvPr>
            <p:ph type="dt" sz="half" idx="10"/>
          </p:nvPr>
        </p:nvSpPr>
        <p:spPr/>
        <p:txBody>
          <a:bodyPr/>
          <a:lstStyle/>
          <a:p>
            <a:fld id="{1BA0AC74-C01C-456F-BD5D-BCFFCE23EE8E}" type="datetime1">
              <a:rPr lang="en-US" smtClean="0"/>
              <a:pPr/>
              <a:t>9/14/2015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4" name="Title 3"/>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327182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Rectangle 21"/>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585FCE51-BA3E-43B9-8C27-47617E4B4FE5}" type="datetime1">
              <a:rPr lang="en-US"/>
              <a:pPr/>
              <a:t>9/14/2015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7" name="Picture 16" descr="1.5X red tab for PP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384174" y="0"/>
            <a:ext cx="12573000" cy="6858000"/>
          </a:xfrm>
          <a:prstGeom prst="rect">
            <a:avLst/>
          </a:prstGeom>
        </p:spPr>
      </p:pic>
      <p:sp>
        <p:nvSpPr>
          <p:cNvPr id="22" name="Rectangle 21"/>
          <p:cNvSpPr/>
          <p:nvPr/>
        </p:nvSpPr>
        <p:spPr bwMode="hidden">
          <a:xfrm>
            <a:off x="-384885" y="0"/>
            <a:ext cx="1257371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585FCE51-BA3E-43B9-8C27-47617E4B4FE5}" type="datetime1">
              <a:rPr lang="en-US"/>
              <a:pPr/>
              <a:t>9/14/2015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7" name="Picture 16" descr="1.5X red tab for PPT.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3401731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a:pPr/>
              <a:t>9/14/2015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pPr/>
              <a:t>9/14/2015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CECCD66E-6DF0-4B16-8ACA-D0D93A7B1DC8}" type="datetime1">
              <a:rPr lang="en-US"/>
              <a:pPr/>
              <a:t>9/14/2015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a:pPr/>
              <a:t>9/14/2015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1EE11BFD-AD4C-4A98-9D38-1958507EA4E5}" type="datetime1">
              <a:rPr lang="en-US"/>
              <a:pPr/>
              <a:t>9/14/2015</a:t>
            </a:fld>
            <a:endParaRPr dirty="0"/>
          </a:p>
        </p:txBody>
      </p:sp>
      <p:sp>
        <p:nvSpPr>
          <p:cNvPr id="5" name="Footer Placeholder 4"/>
          <p:cNvSpPr>
            <a:spLocks noGrp="1"/>
          </p:cNvSpPr>
          <p:nvPr>
            <p:ph type="ftr" sz="quarter" idx="3"/>
          </p:nvPr>
        </p:nvSpPr>
        <p:spPr>
          <a:xfrm>
            <a:off x="8777289"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r>
              <a:rPr dirty="0"/>
              <a:t>Oracle Confidential – Internal/Restricted/Highly Restricted</a:t>
            </a: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pPr/>
              <a:t>‹#›</a:t>
            </a:fld>
            <a:endParaRPr dirty="0"/>
          </a:p>
        </p:txBody>
      </p:sp>
      <p:sp>
        <p:nvSpPr>
          <p:cNvPr id="15" name="TextBox 14"/>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a:t>
            </a:r>
            <a:r>
              <a:rPr lang="en-US" sz="800" dirty="0" smtClean="0">
                <a:solidFill>
                  <a:schemeClr val="tx1">
                    <a:lumMod val="60000"/>
                    <a:lumOff val="40000"/>
                  </a:schemeClr>
                </a:solidFill>
              </a:rPr>
              <a:t>2015 O</a:t>
            </a:r>
            <a:r>
              <a:rPr sz="800" dirty="0" smtClean="0">
                <a:solidFill>
                  <a:schemeClr val="tx1">
                    <a:lumMod val="60000"/>
                    <a:lumOff val="40000"/>
                  </a:schemeClr>
                </a:solidFill>
              </a:rPr>
              <a:t>racle </a:t>
            </a:r>
            <a:r>
              <a:rPr sz="800" dirty="0">
                <a:solidFill>
                  <a:schemeClr val="tx1">
                    <a:lumMod val="60000"/>
                    <a:lumOff val="40000"/>
                  </a:schemeClr>
                </a:solidFill>
              </a:rPr>
              <a:t>and/or its affiliates. All rights reserved.  |</a:t>
            </a:r>
          </a:p>
        </p:txBody>
      </p:sp>
      <p:pic>
        <p:nvPicPr>
          <p:cNvPr id="19" name="Picture 18" descr="1.5X red tab for PPT.png"/>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64" r:id="rId4"/>
    <p:sldLayoutId id="2147483701" r:id="rId5"/>
    <p:sldLayoutId id="2147483650" r:id="rId6"/>
    <p:sldLayoutId id="2147483663" r:id="rId7"/>
    <p:sldLayoutId id="2147483686" r:id="rId8"/>
    <p:sldLayoutId id="2147483651" r:id="rId9"/>
    <p:sldLayoutId id="2147483665" r:id="rId10"/>
    <p:sldLayoutId id="2147483669" r:id="rId11"/>
    <p:sldLayoutId id="2147483683" r:id="rId12"/>
    <p:sldLayoutId id="2147483670" r:id="rId13"/>
    <p:sldLayoutId id="2147483652" r:id="rId14"/>
    <p:sldLayoutId id="2147483671" r:id="rId15"/>
    <p:sldLayoutId id="2147483672" r:id="rId16"/>
    <p:sldLayoutId id="2147483679" r:id="rId17"/>
    <p:sldLayoutId id="2147483685" r:id="rId18"/>
    <p:sldLayoutId id="2147483688" r:id="rId19"/>
    <p:sldLayoutId id="2147483654" r:id="rId20"/>
    <p:sldLayoutId id="2147483666" r:id="rId21"/>
    <p:sldLayoutId id="2147483655" r:id="rId22"/>
    <p:sldLayoutId id="2147483656" r:id="rId23"/>
    <p:sldLayoutId id="2147483657" r:id="rId24"/>
    <p:sldLayoutId id="2147483673" r:id="rId25"/>
    <p:sldLayoutId id="2147483674" r:id="rId26"/>
    <p:sldLayoutId id="2147483682" r:id="rId27"/>
    <p:sldLayoutId id="2147483684" r:id="rId28"/>
    <p:sldLayoutId id="2147483668" r:id="rId29"/>
    <p:sldLayoutId id="2147483675" r:id="rId30"/>
    <p:sldLayoutId id="2147483676" r:id="rId31"/>
    <p:sldLayoutId id="2147483667" r:id="rId32"/>
    <p:sldLayoutId id="2147483661" r:id="rId33"/>
    <p:sldLayoutId id="2147483687" r:id="rId34"/>
    <p:sldLayoutId id="2147483659" r:id="rId35"/>
    <p:sldLayoutId id="2147483702" r:id="rId36"/>
    <p:sldLayoutId id="2147483703" r:id="rId37"/>
  </p:sldLayoutIdLst>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4.png"/><Relationship Id="rId7" Type="http://schemas.openxmlformats.org/officeDocument/2006/relationships/image" Target="../media/image68.jpe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14.xml.rels><?xml version="1.0" encoding="UTF-8" standalone="yes"?>
<Relationships xmlns="http://schemas.openxmlformats.org/package/2006/relationships"><Relationship Id="rId8" Type="http://schemas.openxmlformats.org/officeDocument/2006/relationships/image" Target="../media/image75.jpeg"/><Relationship Id="rId13" Type="http://schemas.openxmlformats.org/officeDocument/2006/relationships/image" Target="../media/image80.png"/><Relationship Id="rId18" Type="http://schemas.openxmlformats.org/officeDocument/2006/relationships/image" Target="../media/image85.jpeg"/><Relationship Id="rId26" Type="http://schemas.openxmlformats.org/officeDocument/2006/relationships/image" Target="../media/image93.png"/><Relationship Id="rId3" Type="http://schemas.openxmlformats.org/officeDocument/2006/relationships/image" Target="../media/image70.png"/><Relationship Id="rId21" Type="http://schemas.openxmlformats.org/officeDocument/2006/relationships/image" Target="../media/image88.pn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5" Type="http://schemas.openxmlformats.org/officeDocument/2006/relationships/image" Target="../media/image92.png"/><Relationship Id="rId2" Type="http://schemas.openxmlformats.org/officeDocument/2006/relationships/notesSlide" Target="../notesSlides/notesSlide14.xml"/><Relationship Id="rId16" Type="http://schemas.openxmlformats.org/officeDocument/2006/relationships/image" Target="../media/image83.png"/><Relationship Id="rId20" Type="http://schemas.openxmlformats.org/officeDocument/2006/relationships/image" Target="../media/image87.jpeg"/><Relationship Id="rId29" Type="http://schemas.openxmlformats.org/officeDocument/2006/relationships/image" Target="../media/image96.png"/><Relationship Id="rId1" Type="http://schemas.openxmlformats.org/officeDocument/2006/relationships/slideLayout" Target="../slideLayouts/slideLayout36.xml"/><Relationship Id="rId6" Type="http://schemas.openxmlformats.org/officeDocument/2006/relationships/image" Target="../media/image73.png"/><Relationship Id="rId11" Type="http://schemas.openxmlformats.org/officeDocument/2006/relationships/image" Target="../media/image78.png"/><Relationship Id="rId24" Type="http://schemas.openxmlformats.org/officeDocument/2006/relationships/image" Target="../media/image91.png"/><Relationship Id="rId32" Type="http://schemas.openxmlformats.org/officeDocument/2006/relationships/image" Target="../media/image99.png"/><Relationship Id="rId5" Type="http://schemas.openxmlformats.org/officeDocument/2006/relationships/image" Target="../media/image72.png"/><Relationship Id="rId15" Type="http://schemas.openxmlformats.org/officeDocument/2006/relationships/image" Target="../media/image82.png"/><Relationship Id="rId23" Type="http://schemas.openxmlformats.org/officeDocument/2006/relationships/image" Target="../media/image90.png"/><Relationship Id="rId28" Type="http://schemas.openxmlformats.org/officeDocument/2006/relationships/image" Target="../media/image95.png"/><Relationship Id="rId10" Type="http://schemas.openxmlformats.org/officeDocument/2006/relationships/image" Target="../media/image77.png"/><Relationship Id="rId19" Type="http://schemas.openxmlformats.org/officeDocument/2006/relationships/image" Target="../media/image86.jpeg"/><Relationship Id="rId31" Type="http://schemas.openxmlformats.org/officeDocument/2006/relationships/image" Target="../media/image98.png"/><Relationship Id="rId4" Type="http://schemas.openxmlformats.org/officeDocument/2006/relationships/image" Target="../media/image71.jpeg"/><Relationship Id="rId9" Type="http://schemas.openxmlformats.org/officeDocument/2006/relationships/image" Target="../media/image76.jpeg"/><Relationship Id="rId14" Type="http://schemas.openxmlformats.org/officeDocument/2006/relationships/image" Target="../media/image81.png"/><Relationship Id="rId22" Type="http://schemas.openxmlformats.org/officeDocument/2006/relationships/image" Target="../media/image89.png"/><Relationship Id="rId27" Type="http://schemas.openxmlformats.org/officeDocument/2006/relationships/image" Target="../media/image94.png"/><Relationship Id="rId30" Type="http://schemas.openxmlformats.org/officeDocument/2006/relationships/image" Target="../media/image97.png"/></Relationships>
</file>

<file path=ppt/slides/_rels/slide1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15.xml"/><Relationship Id="rId1" Type="http://schemas.openxmlformats.org/officeDocument/2006/relationships/slideLayout" Target="../slideLayouts/slideLayout21.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6.png"/></Relationships>
</file>

<file path=ppt/slides/_rels/slide1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9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pn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notesSlide" Target="../notesSlides/notesSlide7.xml"/><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png"/><Relationship Id="rId1" Type="http://schemas.openxmlformats.org/officeDocument/2006/relationships/slideLayout" Target="../slideLayouts/slideLayout20.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32" Type="http://schemas.openxmlformats.org/officeDocument/2006/relationships/image" Target="../media/image43.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png"/><Relationship Id="rId10" Type="http://schemas.openxmlformats.org/officeDocument/2006/relationships/image" Target="../media/image21.png"/><Relationship Id="rId19" Type="http://schemas.openxmlformats.org/officeDocument/2006/relationships/image" Target="../media/image30.png"/><Relationship Id="rId31" Type="http://schemas.openxmlformats.org/officeDocument/2006/relationships/image" Target="../media/image42.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png"/><Relationship Id="rId30"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jpeg"/><Relationship Id="rId9"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15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28540" y="180459"/>
            <a:ext cx="11731744" cy="6464432"/>
          </a:xfrm>
          <a:prstGeom prst="rect">
            <a:avLst/>
          </a:prstGeom>
          <a:solidFill>
            <a:schemeClr val="bg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p>
        </p:txBody>
      </p:sp>
      <p:pic>
        <p:nvPicPr>
          <p:cNvPr id="4" name="Picture 3"/>
          <p:cNvPicPr>
            <a:picLocks noChangeAspect="1"/>
          </p:cNvPicPr>
          <p:nvPr/>
        </p:nvPicPr>
        <p:blipFill>
          <a:blip r:embed="rId3" cstate="print">
            <a:grayscl/>
            <a:alphaModFix amt="25000"/>
          </a:blip>
          <a:stretch>
            <a:fillRect/>
          </a:stretch>
        </p:blipFill>
        <p:spPr>
          <a:xfrm>
            <a:off x="3185764" y="-191413"/>
            <a:ext cx="6544351" cy="6218659"/>
          </a:xfrm>
          <a:prstGeom prst="rect">
            <a:avLst/>
          </a:prstGeom>
        </p:spPr>
      </p:pic>
      <p:grpSp>
        <p:nvGrpSpPr>
          <p:cNvPr id="2" name="Group 12"/>
          <p:cNvGrpSpPr/>
          <p:nvPr/>
        </p:nvGrpSpPr>
        <p:grpSpPr>
          <a:xfrm>
            <a:off x="8358142" y="373544"/>
            <a:ext cx="624322" cy="642026"/>
            <a:chOff x="385893" y="1258018"/>
            <a:chExt cx="1296337" cy="1114412"/>
          </a:xfrm>
        </p:grpSpPr>
        <p:sp>
          <p:nvSpPr>
            <p:cNvPr id="12" name="Oval 11"/>
            <p:cNvSpPr/>
            <p:nvPr/>
          </p:nvSpPr>
          <p:spPr>
            <a:xfrm>
              <a:off x="385893" y="1258018"/>
              <a:ext cx="1296337" cy="1114412"/>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pic>
          <p:nvPicPr>
            <p:cNvPr id="7" name="Picture 6"/>
            <p:cNvPicPr>
              <a:picLocks noChangeAspect="1"/>
            </p:cNvPicPr>
            <p:nvPr/>
          </p:nvPicPr>
          <p:blipFill>
            <a:blip r:embed="rId4" cstate="print"/>
            <a:stretch>
              <a:fillRect/>
            </a:stretch>
          </p:blipFill>
          <p:spPr>
            <a:xfrm>
              <a:off x="479963" y="1501049"/>
              <a:ext cx="1083376" cy="640108"/>
            </a:xfrm>
            <a:prstGeom prst="rect">
              <a:avLst/>
            </a:prstGeom>
          </p:spPr>
        </p:pic>
      </p:grpSp>
      <p:grpSp>
        <p:nvGrpSpPr>
          <p:cNvPr id="3" name="Group 17"/>
          <p:cNvGrpSpPr/>
          <p:nvPr/>
        </p:nvGrpSpPr>
        <p:grpSpPr>
          <a:xfrm>
            <a:off x="6375840" y="373545"/>
            <a:ext cx="756205" cy="666627"/>
            <a:chOff x="2017801" y="960912"/>
            <a:chExt cx="771322" cy="715543"/>
          </a:xfrm>
        </p:grpSpPr>
        <p:sp>
          <p:nvSpPr>
            <p:cNvPr id="11" name="Oval 10"/>
            <p:cNvSpPr/>
            <p:nvPr/>
          </p:nvSpPr>
          <p:spPr>
            <a:xfrm>
              <a:off x="2017801" y="960912"/>
              <a:ext cx="771322" cy="715543"/>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pic>
          <p:nvPicPr>
            <p:cNvPr id="6" name="Picture 5"/>
            <p:cNvPicPr>
              <a:picLocks noChangeAspect="1"/>
            </p:cNvPicPr>
            <p:nvPr/>
          </p:nvPicPr>
          <p:blipFill>
            <a:blip r:embed="rId4" cstate="print"/>
            <a:stretch>
              <a:fillRect/>
            </a:stretch>
          </p:blipFill>
          <p:spPr>
            <a:xfrm rot="5400000">
              <a:off x="2096239" y="1141712"/>
              <a:ext cx="613143" cy="362273"/>
            </a:xfrm>
            <a:prstGeom prst="rect">
              <a:avLst/>
            </a:prstGeom>
          </p:spPr>
        </p:pic>
      </p:grpSp>
      <p:grpSp>
        <p:nvGrpSpPr>
          <p:cNvPr id="5" name="Group 18"/>
          <p:cNvGrpSpPr/>
          <p:nvPr/>
        </p:nvGrpSpPr>
        <p:grpSpPr>
          <a:xfrm>
            <a:off x="5475908" y="275229"/>
            <a:ext cx="674704" cy="764942"/>
            <a:chOff x="103709" y="-306916"/>
            <a:chExt cx="1851324" cy="1746253"/>
          </a:xfrm>
        </p:grpSpPr>
        <p:sp>
          <p:nvSpPr>
            <p:cNvPr id="16" name="Oval 15"/>
            <p:cNvSpPr/>
            <p:nvPr/>
          </p:nvSpPr>
          <p:spPr>
            <a:xfrm>
              <a:off x="103709" y="47967"/>
              <a:ext cx="1851324" cy="1391370"/>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pic>
          <p:nvPicPr>
            <p:cNvPr id="8" name="Picture 7"/>
            <p:cNvPicPr>
              <a:picLocks noChangeAspect="1"/>
            </p:cNvPicPr>
            <p:nvPr/>
          </p:nvPicPr>
          <p:blipFill>
            <a:blip r:embed="rId5" cstate="print"/>
            <a:stretch>
              <a:fillRect/>
            </a:stretch>
          </p:blipFill>
          <p:spPr>
            <a:xfrm>
              <a:off x="225956" y="-306916"/>
              <a:ext cx="1625600" cy="1625600"/>
            </a:xfrm>
            <a:prstGeom prst="rect">
              <a:avLst/>
            </a:prstGeom>
          </p:spPr>
        </p:pic>
      </p:grpSp>
      <p:grpSp>
        <p:nvGrpSpPr>
          <p:cNvPr id="13" name="Group 14"/>
          <p:cNvGrpSpPr/>
          <p:nvPr/>
        </p:nvGrpSpPr>
        <p:grpSpPr>
          <a:xfrm>
            <a:off x="7395376" y="354324"/>
            <a:ext cx="668384" cy="729830"/>
            <a:chOff x="2622878" y="123223"/>
            <a:chExt cx="1003096" cy="1031317"/>
          </a:xfrm>
        </p:grpSpPr>
        <p:sp>
          <p:nvSpPr>
            <p:cNvPr id="10" name="Oval 9"/>
            <p:cNvSpPr/>
            <p:nvPr/>
          </p:nvSpPr>
          <p:spPr>
            <a:xfrm>
              <a:off x="2622878" y="123223"/>
              <a:ext cx="1003096" cy="1031317"/>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pic>
          <p:nvPicPr>
            <p:cNvPr id="9" name="Picture 8"/>
            <p:cNvPicPr>
              <a:picLocks noChangeAspect="1"/>
            </p:cNvPicPr>
            <p:nvPr/>
          </p:nvPicPr>
          <p:blipFill>
            <a:blip r:embed="rId6" cstate="print"/>
            <a:stretch>
              <a:fillRect/>
            </a:stretch>
          </p:blipFill>
          <p:spPr>
            <a:xfrm>
              <a:off x="2660505" y="179665"/>
              <a:ext cx="937247" cy="937247"/>
            </a:xfrm>
            <a:prstGeom prst="rect">
              <a:avLst/>
            </a:prstGeom>
          </p:spPr>
        </p:pic>
      </p:grpSp>
      <p:sp>
        <p:nvSpPr>
          <p:cNvPr id="35" name="Rounded Rectangle 34"/>
          <p:cNvSpPr/>
          <p:nvPr/>
        </p:nvSpPr>
        <p:spPr>
          <a:xfrm>
            <a:off x="3438339" y="3281852"/>
            <a:ext cx="2954147" cy="495871"/>
          </a:xfrm>
          <a:prstGeom prst="roundRect">
            <a:avLst/>
          </a:prstGeom>
          <a:solidFill>
            <a:srgbClr val="8DA6B1"/>
          </a:solidFill>
          <a:ln w="25400" cap="flat" cmpd="sng" algn="ctr">
            <a:solidFill>
              <a:srgbClr val="FFFFFF"/>
            </a:solidFill>
            <a:prstDash val="solid"/>
          </a:ln>
          <a:effectLst/>
        </p:spPr>
        <p:txBody>
          <a:bodyPr lIns="162462" tIns="81230" rIns="162462" bIns="81230" rtlCol="0" anchor="ctr"/>
          <a:lstStyle/>
          <a:p>
            <a:pPr algn="ctr" defTabSz="1218621">
              <a:defRPr/>
            </a:pPr>
            <a:r>
              <a:rPr lang="en-US" sz="1699" kern="0" dirty="0">
                <a:solidFill>
                  <a:prstClr val="white"/>
                </a:solidFill>
                <a:latin typeface="Calibri"/>
              </a:rPr>
              <a:t>Integration Services</a:t>
            </a:r>
          </a:p>
        </p:txBody>
      </p:sp>
      <p:sp>
        <p:nvSpPr>
          <p:cNvPr id="36" name="Rounded Rectangle 35"/>
          <p:cNvSpPr/>
          <p:nvPr/>
        </p:nvSpPr>
        <p:spPr>
          <a:xfrm>
            <a:off x="6608279" y="3281850"/>
            <a:ext cx="2778505" cy="495871"/>
          </a:xfrm>
          <a:prstGeom prst="roundRect">
            <a:avLst/>
          </a:prstGeom>
          <a:solidFill>
            <a:srgbClr val="8DA6B1"/>
          </a:solidFill>
          <a:ln w="25400" cap="flat" cmpd="sng" algn="ctr">
            <a:solidFill>
              <a:srgbClr val="FFFFFF"/>
            </a:solidFill>
            <a:prstDash val="solid"/>
          </a:ln>
          <a:effectLst/>
        </p:spPr>
        <p:txBody>
          <a:bodyPr lIns="162462" tIns="81230" rIns="162462" bIns="81230" rtlCol="0" anchor="ctr"/>
          <a:lstStyle/>
          <a:p>
            <a:pPr algn="ctr" defTabSz="1218621">
              <a:defRPr/>
            </a:pPr>
            <a:r>
              <a:rPr lang="en-US" sz="1699" kern="0" dirty="0">
                <a:solidFill>
                  <a:prstClr val="white"/>
                </a:solidFill>
                <a:latin typeface="Calibri"/>
              </a:rPr>
              <a:t>Process Services</a:t>
            </a:r>
          </a:p>
        </p:txBody>
      </p:sp>
      <p:sp>
        <p:nvSpPr>
          <p:cNvPr id="37" name="Rounded Rectangle 36"/>
          <p:cNvSpPr/>
          <p:nvPr/>
        </p:nvSpPr>
        <p:spPr>
          <a:xfrm>
            <a:off x="4915411" y="2362756"/>
            <a:ext cx="3172251" cy="495871"/>
          </a:xfrm>
          <a:prstGeom prst="roundRect">
            <a:avLst/>
          </a:prstGeom>
          <a:solidFill>
            <a:schemeClr val="accent1"/>
          </a:solidFill>
          <a:ln w="25400" cap="flat" cmpd="sng" algn="ctr">
            <a:solidFill>
              <a:srgbClr val="FFFFFF"/>
            </a:solidFill>
            <a:prstDash val="solid"/>
          </a:ln>
          <a:effectLst/>
        </p:spPr>
        <p:txBody>
          <a:bodyPr lIns="162462" tIns="81230" rIns="162462" bIns="81230" rtlCol="0" anchor="ctr"/>
          <a:lstStyle/>
          <a:p>
            <a:pPr algn="ctr" defTabSz="1218621">
              <a:defRPr/>
            </a:pPr>
            <a:r>
              <a:rPr lang="en-US" sz="1699" kern="0" dirty="0">
                <a:solidFill>
                  <a:prstClr val="white"/>
                </a:solidFill>
                <a:latin typeface="Calibri"/>
              </a:rPr>
              <a:t>MBaaS</a:t>
            </a:r>
          </a:p>
        </p:txBody>
      </p:sp>
      <p:grpSp>
        <p:nvGrpSpPr>
          <p:cNvPr id="14" name="Group 72"/>
          <p:cNvGrpSpPr/>
          <p:nvPr/>
        </p:nvGrpSpPr>
        <p:grpSpPr>
          <a:xfrm>
            <a:off x="5243890" y="5372475"/>
            <a:ext cx="2122950" cy="941322"/>
            <a:chOff x="2613873" y="4144661"/>
            <a:chExt cx="1593042" cy="706175"/>
          </a:xfrm>
        </p:grpSpPr>
        <p:sp>
          <p:nvSpPr>
            <p:cNvPr id="32" name="Rounded Rectangle 31"/>
            <p:cNvSpPr/>
            <p:nvPr/>
          </p:nvSpPr>
          <p:spPr>
            <a:xfrm>
              <a:off x="2613873" y="4144661"/>
              <a:ext cx="1593042" cy="706175"/>
            </a:xfrm>
            <a:prstGeom prst="roundRect">
              <a:avLst/>
            </a:prstGeom>
            <a:solidFill>
              <a:srgbClr val="8DA6B1">
                <a:lumMod val="75000"/>
                <a:alpha val="35000"/>
              </a:srgbClr>
            </a:solidFill>
            <a:ln w="25400" cap="flat" cmpd="sng" algn="ctr">
              <a:noFill/>
              <a:prstDash val="solid"/>
            </a:ln>
            <a:effectLst/>
          </p:spPr>
          <p:txBody>
            <a:bodyPr lIns="121861" tIns="60931" rIns="121861" bIns="60931" rtlCol="0" anchor="ctr"/>
            <a:lstStyle/>
            <a:p>
              <a:pPr algn="ctr" defTabSz="1218621">
                <a:defRPr/>
              </a:pPr>
              <a:endParaRPr lang="en-US" sz="2399" kern="0" dirty="0">
                <a:solidFill>
                  <a:prstClr val="white"/>
                </a:solidFill>
                <a:latin typeface="Calibri"/>
              </a:endParaRPr>
            </a:p>
          </p:txBody>
        </p:sp>
        <p:pic>
          <p:nvPicPr>
            <p:cNvPr id="57" name="Picture 56"/>
            <p:cNvPicPr>
              <a:picLocks noChangeAspect="1"/>
            </p:cNvPicPr>
            <p:nvPr/>
          </p:nvPicPr>
          <p:blipFill>
            <a:blip r:embed="rId7" cstate="print">
              <a:lum bright="-100000"/>
            </a:blip>
            <a:stretch>
              <a:fillRect/>
            </a:stretch>
          </p:blipFill>
          <p:spPr>
            <a:xfrm>
              <a:off x="2884566" y="4327292"/>
              <a:ext cx="366039" cy="354839"/>
            </a:xfrm>
            <a:prstGeom prst="rect">
              <a:avLst/>
            </a:prstGeom>
          </p:spPr>
        </p:pic>
        <p:pic>
          <p:nvPicPr>
            <p:cNvPr id="62" name="Picture 61"/>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3359948" y="4167666"/>
              <a:ext cx="682595" cy="626728"/>
            </a:xfrm>
            <a:prstGeom prst="rect">
              <a:avLst/>
            </a:prstGeom>
          </p:spPr>
        </p:pic>
      </p:grpSp>
      <p:cxnSp>
        <p:nvCxnSpPr>
          <p:cNvPr id="69" name="Shape 68"/>
          <p:cNvCxnSpPr>
            <a:stCxn id="6" idx="3"/>
          </p:cNvCxnSpPr>
          <p:nvPr/>
        </p:nvCxnSpPr>
        <p:spPr>
          <a:xfrm rot="16200000" flipH="1">
            <a:off x="6079553" y="1670102"/>
            <a:ext cx="1347502" cy="1"/>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70" name="Shape 69"/>
          <p:cNvCxnSpPr>
            <a:stCxn id="37" idx="1"/>
            <a:endCxn id="35" idx="0"/>
          </p:cNvCxnSpPr>
          <p:nvPr/>
        </p:nvCxnSpPr>
        <p:spPr>
          <a:xfrm rot="10800000" flipH="1" flipV="1">
            <a:off x="4915411" y="2610691"/>
            <a:ext cx="1" cy="671161"/>
          </a:xfrm>
          <a:prstGeom prst="bentConnector4">
            <a:avLst>
              <a:gd name="adj1" fmla="val -22860000000"/>
              <a:gd name="adj2" fmla="val 68471"/>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77" name="Shape 73"/>
          <p:cNvCxnSpPr>
            <a:stCxn id="35" idx="2"/>
          </p:cNvCxnSpPr>
          <p:nvPr/>
        </p:nvCxnSpPr>
        <p:spPr>
          <a:xfrm rot="16200000" flipH="1">
            <a:off x="4653459" y="4039675"/>
            <a:ext cx="1496802" cy="972900"/>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65" name="Shape 64"/>
          <p:cNvCxnSpPr/>
          <p:nvPr/>
        </p:nvCxnSpPr>
        <p:spPr>
          <a:xfrm rot="5400000">
            <a:off x="7456731" y="1155167"/>
            <a:ext cx="1480430" cy="934753"/>
          </a:xfrm>
          <a:prstGeom prst="bentConnector3">
            <a:avLst>
              <a:gd name="adj1" fmla="val 68635"/>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75" name="Shape 64"/>
          <p:cNvCxnSpPr>
            <a:stCxn id="10" idx="4"/>
          </p:cNvCxnSpPr>
          <p:nvPr/>
        </p:nvCxnSpPr>
        <p:spPr>
          <a:xfrm rot="5400000">
            <a:off x="6799378" y="1432567"/>
            <a:ext cx="1278603" cy="581778"/>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82" name="Shape 81"/>
          <p:cNvCxnSpPr>
            <a:stCxn id="43" idx="2"/>
          </p:cNvCxnSpPr>
          <p:nvPr/>
        </p:nvCxnSpPr>
        <p:spPr>
          <a:xfrm rot="16200000" flipH="1">
            <a:off x="4675855" y="1415076"/>
            <a:ext cx="1125794" cy="731757"/>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89" name="Shape 69"/>
          <p:cNvCxnSpPr>
            <a:stCxn id="37" idx="2"/>
            <a:endCxn id="32" idx="0"/>
          </p:cNvCxnSpPr>
          <p:nvPr/>
        </p:nvCxnSpPr>
        <p:spPr>
          <a:xfrm rot="5400000">
            <a:off x="5146529" y="4017466"/>
            <a:ext cx="2513846" cy="196171"/>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391967" y="2854316"/>
            <a:ext cx="2093626" cy="1230575"/>
          </a:xfrm>
          <a:prstGeom prst="rect">
            <a:avLst/>
          </a:prstGeom>
          <a:noFill/>
        </p:spPr>
        <p:txBody>
          <a:bodyPr wrap="square" lIns="0" tIns="0" rIns="0" bIns="0" rtlCol="0">
            <a:noAutofit/>
          </a:bodyPr>
          <a:lstStyle/>
          <a:p>
            <a:pPr>
              <a:lnSpc>
                <a:spcPct val="90000"/>
              </a:lnSpc>
            </a:pPr>
            <a:r>
              <a:rPr lang="en-US" sz="3199" b="1" dirty="0">
                <a:solidFill>
                  <a:schemeClr val="accent1"/>
                </a:solidFill>
              </a:rPr>
              <a:t>CLOUD </a:t>
            </a:r>
            <a:r>
              <a:rPr lang="en-US" sz="3199" b="1" dirty="0">
                <a:solidFill>
                  <a:schemeClr val="accent5"/>
                </a:solidFill>
              </a:rPr>
              <a:t>SERVICES</a:t>
            </a:r>
          </a:p>
        </p:txBody>
      </p:sp>
      <p:pic>
        <p:nvPicPr>
          <p:cNvPr id="43" name="Picture 42"/>
          <p:cNvPicPr>
            <a:picLocks noChangeAspect="1"/>
          </p:cNvPicPr>
          <p:nvPr/>
        </p:nvPicPr>
        <p:blipFill>
          <a:blip r:embed="rId3" cstate="print"/>
          <a:stretch>
            <a:fillRect/>
          </a:stretch>
        </p:blipFill>
        <p:spPr>
          <a:xfrm>
            <a:off x="4441229" y="354323"/>
            <a:ext cx="863286" cy="863735"/>
          </a:xfrm>
          <a:prstGeom prst="rect">
            <a:avLst/>
          </a:prstGeom>
        </p:spPr>
      </p:pic>
      <p:sp>
        <p:nvSpPr>
          <p:cNvPr id="44" name="TextBox 43"/>
          <p:cNvSpPr txBox="1"/>
          <p:nvPr/>
        </p:nvSpPr>
        <p:spPr>
          <a:xfrm>
            <a:off x="390226" y="638949"/>
            <a:ext cx="1853170" cy="1218883"/>
          </a:xfrm>
          <a:prstGeom prst="rect">
            <a:avLst/>
          </a:prstGeom>
          <a:noFill/>
        </p:spPr>
        <p:txBody>
          <a:bodyPr wrap="square" lIns="0" tIns="0" rIns="0" bIns="0" rtlCol="0">
            <a:noAutofit/>
          </a:bodyPr>
          <a:lstStyle/>
          <a:p>
            <a:pPr>
              <a:lnSpc>
                <a:spcPct val="90000"/>
              </a:lnSpc>
            </a:pPr>
            <a:r>
              <a:rPr lang="en-US" sz="1799" b="1" dirty="0"/>
              <a:t>DEVICES AND SERVICES</a:t>
            </a:r>
          </a:p>
        </p:txBody>
      </p:sp>
      <p:sp>
        <p:nvSpPr>
          <p:cNvPr id="67" name="TextBox 66"/>
          <p:cNvSpPr txBox="1"/>
          <p:nvPr/>
        </p:nvSpPr>
        <p:spPr>
          <a:xfrm>
            <a:off x="366893" y="5485866"/>
            <a:ext cx="3690083" cy="802212"/>
          </a:xfrm>
          <a:prstGeom prst="rect">
            <a:avLst/>
          </a:prstGeom>
          <a:noFill/>
        </p:spPr>
        <p:txBody>
          <a:bodyPr wrap="square" lIns="0" tIns="0" rIns="0" bIns="0" rtlCol="0">
            <a:noAutofit/>
          </a:bodyPr>
          <a:lstStyle/>
          <a:p>
            <a:pPr>
              <a:lnSpc>
                <a:spcPct val="90000"/>
              </a:lnSpc>
            </a:pPr>
            <a:r>
              <a:rPr lang="en-US" sz="1799" b="1" dirty="0"/>
              <a:t>CORPORATE NETWORK AND SYSTEMS OF RECORD</a:t>
            </a:r>
          </a:p>
        </p:txBody>
      </p:sp>
      <p:sp>
        <p:nvSpPr>
          <p:cNvPr id="91" name="Can 90"/>
          <p:cNvSpPr/>
          <p:nvPr/>
        </p:nvSpPr>
        <p:spPr>
          <a:xfrm>
            <a:off x="7065936" y="3961321"/>
            <a:ext cx="1466790" cy="956515"/>
          </a:xfrm>
          <a:prstGeom prst="can">
            <a:avLst/>
          </a:prstGeom>
          <a:solidFill>
            <a:schemeClr val="accent4">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67" tIns="60933" rIns="121867" bIns="60933" numCol="1" spcCol="0" rtlCol="0" fromWordArt="0" anchor="ctr" anchorCtr="0" forceAA="0" compatLnSpc="1">
            <a:prstTxWarp prst="textNoShape">
              <a:avLst/>
            </a:prstTxWarp>
            <a:noAutofit/>
          </a:bodyPr>
          <a:lstStyle/>
          <a:p>
            <a:pPr algn="ctr">
              <a:lnSpc>
                <a:spcPct val="90000"/>
              </a:lnSpc>
            </a:pPr>
            <a:r>
              <a:rPr lang="en-US" sz="1600" dirty="0"/>
              <a:t>Database  Services</a:t>
            </a:r>
          </a:p>
        </p:txBody>
      </p:sp>
      <p:cxnSp>
        <p:nvCxnSpPr>
          <p:cNvPr id="106" name="Shape 105"/>
          <p:cNvCxnSpPr>
            <a:stCxn id="16" idx="4"/>
          </p:cNvCxnSpPr>
          <p:nvPr/>
        </p:nvCxnSpPr>
        <p:spPr>
          <a:xfrm rot="16200000" flipH="1">
            <a:off x="5407474" y="1445957"/>
            <a:ext cx="1303679" cy="492104"/>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115" name="Shape 114"/>
          <p:cNvCxnSpPr>
            <a:stCxn id="37" idx="3"/>
            <a:endCxn id="59" idx="1"/>
          </p:cNvCxnSpPr>
          <p:nvPr/>
        </p:nvCxnSpPr>
        <p:spPr>
          <a:xfrm flipV="1">
            <a:off x="8087662" y="1649927"/>
            <a:ext cx="2868686" cy="960767"/>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118" name="Shape 114"/>
          <p:cNvCxnSpPr>
            <a:stCxn id="37" idx="3"/>
            <a:endCxn id="55" idx="1"/>
          </p:cNvCxnSpPr>
          <p:nvPr/>
        </p:nvCxnSpPr>
        <p:spPr>
          <a:xfrm>
            <a:off x="8087663" y="2610691"/>
            <a:ext cx="2871689" cy="331242"/>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9272347" y="5638224"/>
            <a:ext cx="2687939" cy="914162"/>
          </a:xfrm>
          <a:prstGeom prst="rect">
            <a:avLst/>
          </a:prstGeom>
          <a:noFill/>
        </p:spPr>
        <p:txBody>
          <a:bodyPr wrap="none" lIns="0" tIns="0" rIns="0" bIns="0" rtlCol="0">
            <a:noAutofit/>
          </a:bodyPr>
          <a:lstStyle/>
          <a:p>
            <a:pPr marL="609310" indent="-609310">
              <a:lnSpc>
                <a:spcPct val="90000"/>
              </a:lnSpc>
              <a:buFont typeface="+mj-ea"/>
              <a:buAutoNum type="circleNumDbPlain"/>
            </a:pPr>
            <a:r>
              <a:rPr lang="en-US" sz="1999" b="1" dirty="0"/>
              <a:t>INTEGRATION</a:t>
            </a:r>
          </a:p>
          <a:p>
            <a:pPr marL="609310" indent="-609310">
              <a:lnSpc>
                <a:spcPct val="90000"/>
              </a:lnSpc>
              <a:buFont typeface="+mj-ea"/>
              <a:buAutoNum type="circleNumDbPlain"/>
            </a:pPr>
            <a:r>
              <a:rPr lang="en-US" sz="1999" b="1" dirty="0"/>
              <a:t>PROCESS</a:t>
            </a:r>
          </a:p>
          <a:p>
            <a:pPr marL="609310" indent="-609310">
              <a:lnSpc>
                <a:spcPct val="90000"/>
              </a:lnSpc>
              <a:buFont typeface="+mj-ea"/>
              <a:buAutoNum type="circleNumDbPlain"/>
            </a:pPr>
            <a:r>
              <a:rPr lang="en-US" sz="1999" b="1" dirty="0"/>
              <a:t>DATA</a:t>
            </a:r>
          </a:p>
        </p:txBody>
      </p:sp>
      <p:cxnSp>
        <p:nvCxnSpPr>
          <p:cNvPr id="46" name="Shape 45"/>
          <p:cNvCxnSpPr>
            <a:stCxn id="37" idx="3"/>
            <a:endCxn id="36" idx="0"/>
          </p:cNvCxnSpPr>
          <p:nvPr/>
        </p:nvCxnSpPr>
        <p:spPr>
          <a:xfrm flipH="1">
            <a:off x="7997530" y="2610691"/>
            <a:ext cx="90131" cy="671159"/>
          </a:xfrm>
          <a:prstGeom prst="bentConnector4">
            <a:avLst>
              <a:gd name="adj1" fmla="val -253566"/>
              <a:gd name="adj2" fmla="val 68471"/>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48" name="Shape 73"/>
          <p:cNvCxnSpPr>
            <a:stCxn id="37" idx="2"/>
            <a:endCxn id="91" idx="2"/>
          </p:cNvCxnSpPr>
          <p:nvPr/>
        </p:nvCxnSpPr>
        <p:spPr>
          <a:xfrm rot="16200000" flipH="1">
            <a:off x="5993260" y="3366902"/>
            <a:ext cx="1580952" cy="564401"/>
          </a:xfrm>
          <a:prstGeom prst="bentConnector2">
            <a:avLst/>
          </a:prstGeom>
          <a:ln w="38100">
            <a:tailEnd type="oval"/>
          </a:ln>
        </p:spPr>
        <p:style>
          <a:lnRef idx="2">
            <a:schemeClr val="accent1"/>
          </a:lnRef>
          <a:fillRef idx="0">
            <a:schemeClr val="accent1"/>
          </a:fillRef>
          <a:effectRef idx="1">
            <a:schemeClr val="accent1"/>
          </a:effectRef>
          <a:fontRef idx="minor">
            <a:schemeClr val="tx1"/>
          </a:fontRef>
        </p:style>
      </p:cxnSp>
      <p:grpSp>
        <p:nvGrpSpPr>
          <p:cNvPr id="15" name="Group 21524"/>
          <p:cNvGrpSpPr/>
          <p:nvPr/>
        </p:nvGrpSpPr>
        <p:grpSpPr>
          <a:xfrm>
            <a:off x="10959351" y="2532693"/>
            <a:ext cx="811779" cy="818484"/>
            <a:chOff x="8809346" y="4842106"/>
            <a:chExt cx="1296384" cy="1255449"/>
          </a:xfrm>
        </p:grpSpPr>
        <p:grpSp>
          <p:nvGrpSpPr>
            <p:cNvPr id="17" name="Group 197"/>
            <p:cNvGrpSpPr/>
            <p:nvPr/>
          </p:nvGrpSpPr>
          <p:grpSpPr>
            <a:xfrm>
              <a:off x="8809346" y="4842106"/>
              <a:ext cx="1296384" cy="1255449"/>
              <a:chOff x="10443581" y="376719"/>
              <a:chExt cx="1296384" cy="1255449"/>
            </a:xfrm>
          </p:grpSpPr>
          <p:sp>
            <p:nvSpPr>
              <p:cNvPr id="55" name="Rounded Rectangle 54"/>
              <p:cNvSpPr/>
              <p:nvPr/>
            </p:nvSpPr>
            <p:spPr>
              <a:xfrm>
                <a:off x="10443581" y="376719"/>
                <a:ext cx="1296384" cy="1255449"/>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A3A3A3"/>
                  </a:solidFill>
                </a:endParaRPr>
              </a:p>
            </p:txBody>
          </p:sp>
          <p:pic>
            <p:nvPicPr>
              <p:cNvPr id="56" name="Picture 4" descr="http://www.graphicsfuel.com/wp-content/uploads/2013/03/20-social-media-icons.png"/>
              <p:cNvPicPr>
                <a:picLocks noChangeAspect="1" noChangeArrowheads="1"/>
              </p:cNvPicPr>
              <p:nvPr/>
            </p:nvPicPr>
            <p:blipFill>
              <a:blip r:embed="rId9" cstate="print"/>
              <a:srcRect l="73687" t="7673" r="4911" b="55065"/>
              <a:stretch>
                <a:fillRect/>
              </a:stretch>
            </p:blipFill>
            <p:spPr bwMode="auto">
              <a:xfrm>
                <a:off x="10551695" y="529390"/>
                <a:ext cx="518266" cy="488755"/>
              </a:xfrm>
              <a:prstGeom prst="rect">
                <a:avLst/>
              </a:prstGeom>
              <a:noFill/>
            </p:spPr>
          </p:pic>
          <p:pic>
            <p:nvPicPr>
              <p:cNvPr id="58" name="Picture 4" descr="http://www.graphicsfuel.com/wp-content/uploads/2013/03/20-social-media-icons.png"/>
              <p:cNvPicPr>
                <a:picLocks noChangeAspect="1" noChangeArrowheads="1"/>
              </p:cNvPicPr>
              <p:nvPr/>
            </p:nvPicPr>
            <p:blipFill>
              <a:blip r:embed="rId9" cstate="print"/>
              <a:srcRect l="6032" t="7368" r="74175" b="55065"/>
              <a:stretch>
                <a:fillRect/>
              </a:stretch>
            </p:blipFill>
            <p:spPr bwMode="auto">
              <a:xfrm>
                <a:off x="10553663" y="1082843"/>
                <a:ext cx="479295" cy="492766"/>
              </a:xfrm>
              <a:prstGeom prst="rect">
                <a:avLst/>
              </a:prstGeom>
              <a:noFill/>
            </p:spPr>
          </p:pic>
        </p:grpSp>
        <p:pic>
          <p:nvPicPr>
            <p:cNvPr id="53" name="Picture 52"/>
            <p:cNvPicPr>
              <a:picLocks noChangeAspect="1"/>
            </p:cNvPicPr>
            <p:nvPr/>
          </p:nvPicPr>
          <p:blipFill>
            <a:blip r:embed="rId10" cstate="print"/>
            <a:stretch>
              <a:fillRect/>
            </a:stretch>
          </p:blipFill>
          <p:spPr>
            <a:xfrm>
              <a:off x="9496579" y="4937124"/>
              <a:ext cx="555625" cy="555625"/>
            </a:xfrm>
            <a:prstGeom prst="rect">
              <a:avLst/>
            </a:prstGeom>
          </p:spPr>
        </p:pic>
        <p:pic>
          <p:nvPicPr>
            <p:cNvPr id="54" name="Picture 53"/>
            <p:cNvPicPr>
              <a:picLocks noChangeAspect="1"/>
            </p:cNvPicPr>
            <p:nvPr/>
          </p:nvPicPr>
          <p:blipFill>
            <a:blip r:embed="rId11" cstate="print"/>
            <a:stretch>
              <a:fillRect/>
            </a:stretch>
          </p:blipFill>
          <p:spPr>
            <a:xfrm>
              <a:off x="9493869" y="5556250"/>
              <a:ext cx="504824" cy="504824"/>
            </a:xfrm>
            <a:prstGeom prst="rect">
              <a:avLst/>
            </a:prstGeom>
          </p:spPr>
        </p:pic>
      </p:grpSp>
      <p:pic>
        <p:nvPicPr>
          <p:cNvPr id="59" name="Picture 58"/>
          <p:cNvPicPr>
            <a:picLocks noChangeAspect="1"/>
          </p:cNvPicPr>
          <p:nvPr/>
        </p:nvPicPr>
        <p:blipFill>
          <a:blip r:embed="rId3" cstate="print"/>
          <a:stretch>
            <a:fillRect/>
          </a:stretch>
        </p:blipFill>
        <p:spPr>
          <a:xfrm>
            <a:off x="10956347" y="1218057"/>
            <a:ext cx="863286" cy="863735"/>
          </a:xfrm>
          <a:prstGeom prst="rect">
            <a:avLst/>
          </a:prstGeom>
        </p:spPr>
      </p:pic>
      <p:sp>
        <p:nvSpPr>
          <p:cNvPr id="60" name="TextBox 59"/>
          <p:cNvSpPr txBox="1"/>
          <p:nvPr/>
        </p:nvSpPr>
        <p:spPr>
          <a:xfrm>
            <a:off x="10783131" y="1997627"/>
            <a:ext cx="1036503" cy="613067"/>
          </a:xfrm>
          <a:prstGeom prst="rect">
            <a:avLst/>
          </a:prstGeom>
          <a:noFill/>
        </p:spPr>
        <p:txBody>
          <a:bodyPr wrap="square" lIns="0" tIns="0" rIns="0" bIns="0" rtlCol="0">
            <a:noAutofit/>
          </a:bodyPr>
          <a:lstStyle/>
          <a:p>
            <a:pPr algn="r">
              <a:lnSpc>
                <a:spcPct val="90000"/>
              </a:lnSpc>
            </a:pPr>
            <a:r>
              <a:rPr lang="en-US" sz="1600" b="1" dirty="0"/>
              <a:t>CLOUD SERVICES</a:t>
            </a:r>
          </a:p>
        </p:txBody>
      </p:sp>
      <p:sp>
        <p:nvSpPr>
          <p:cNvPr id="49" name="Rounded Rectangle 48"/>
          <p:cNvSpPr/>
          <p:nvPr/>
        </p:nvSpPr>
        <p:spPr>
          <a:xfrm>
            <a:off x="3351926" y="3989241"/>
            <a:ext cx="1904504" cy="495871"/>
          </a:xfrm>
          <a:prstGeom prst="roundRect">
            <a:avLst/>
          </a:prstGeom>
          <a:solidFill>
            <a:schemeClr val="accent5">
              <a:lumMod val="40000"/>
              <a:lumOff val="60000"/>
            </a:schemeClr>
          </a:solidFill>
          <a:ln w="25400" cap="flat" cmpd="sng" algn="ctr">
            <a:solidFill>
              <a:srgbClr val="FFFFFF"/>
            </a:solidFill>
            <a:prstDash val="solid"/>
          </a:ln>
          <a:effectLst/>
        </p:spPr>
        <p:txBody>
          <a:bodyPr lIns="162462" tIns="81230" rIns="162462" bIns="81230" rtlCol="0" anchor="ctr"/>
          <a:lstStyle/>
          <a:p>
            <a:pPr algn="ctr" defTabSz="1218621">
              <a:defRPr/>
            </a:pPr>
            <a:r>
              <a:rPr lang="en-US" sz="1699" kern="0" dirty="0">
                <a:solidFill>
                  <a:prstClr val="white"/>
                </a:solidFill>
                <a:latin typeface="Calibri"/>
              </a:rPr>
              <a:t>Security Services</a:t>
            </a:r>
          </a:p>
        </p:txBody>
      </p:sp>
      <p:sp>
        <p:nvSpPr>
          <p:cNvPr id="51" name="TextBox 50"/>
          <p:cNvSpPr txBox="1"/>
          <p:nvPr/>
        </p:nvSpPr>
        <p:spPr>
          <a:xfrm>
            <a:off x="9446340" y="5181143"/>
            <a:ext cx="1755264" cy="304721"/>
          </a:xfrm>
          <a:prstGeom prst="rect">
            <a:avLst/>
          </a:prstGeom>
          <a:noFill/>
        </p:spPr>
        <p:txBody>
          <a:bodyPr wrap="none" lIns="0" tIns="0" rIns="0" bIns="0" rtlCol="0">
            <a:noAutofit/>
          </a:bodyPr>
          <a:lstStyle/>
          <a:p>
            <a:pPr>
              <a:lnSpc>
                <a:spcPct val="90000"/>
              </a:lnSpc>
            </a:pPr>
            <a:r>
              <a:rPr lang="en-US" sz="2399" dirty="0"/>
              <a:t>Keys to Success</a:t>
            </a:r>
          </a:p>
        </p:txBody>
      </p:sp>
    </p:spTree>
    <p:extLst>
      <p:ext uri="{BB962C8B-B14F-4D97-AF65-F5344CB8AC3E}">
        <p14:creationId xmlns:p14="http://schemas.microsoft.com/office/powerpoint/2010/main" val="286730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bwMode="gray">
          <a:xfrm>
            <a:off x="11271963" y="6553805"/>
            <a:ext cx="381363" cy="182737"/>
          </a:xfrm>
          <a:prstGeom prst="rect">
            <a:avLst/>
          </a:prstGeom>
        </p:spPr>
        <p:txBody>
          <a:bodyPr/>
          <a:lstStyle/>
          <a:p>
            <a:fld id="{C51EAA63-D034-42AE-91FA-B13B9518C7BE}" type="slidenum">
              <a:rPr lang="en-US" smtClean="0"/>
              <a:pPr/>
              <a:t>11</a:t>
            </a:fld>
            <a:endParaRPr lang="en-US" dirty="0"/>
          </a:p>
        </p:txBody>
      </p:sp>
      <p:sp>
        <p:nvSpPr>
          <p:cNvPr id="9" name="Text Placeholder 8"/>
          <p:cNvSpPr>
            <a:spLocks noGrp="1"/>
          </p:cNvSpPr>
          <p:nvPr>
            <p:ph type="body" sz="quarter" idx="4294967295"/>
          </p:nvPr>
        </p:nvSpPr>
        <p:spPr bwMode="gray">
          <a:xfrm>
            <a:off x="536161" y="1375348"/>
            <a:ext cx="11116504" cy="343031"/>
          </a:xfrm>
          <a:prstGeom prst="rect">
            <a:avLst/>
          </a:prstGeom>
        </p:spPr>
        <p:txBody>
          <a:bodyPr>
            <a:normAutofit lnSpcReduction="10000"/>
          </a:bodyPr>
          <a:lstStyle/>
          <a:p>
            <a:r>
              <a:rPr lang="en-US" dirty="0" smtClean="0"/>
              <a:t>Key capabilities</a:t>
            </a:r>
            <a:endParaRPr lang="en-US" dirty="0"/>
          </a:p>
        </p:txBody>
      </p:sp>
      <p:sp>
        <p:nvSpPr>
          <p:cNvPr id="181" name="Title 180"/>
          <p:cNvSpPr>
            <a:spLocks noGrp="1"/>
          </p:cNvSpPr>
          <p:nvPr>
            <p:ph type="title"/>
          </p:nvPr>
        </p:nvSpPr>
        <p:spPr bwMode="gray"/>
        <p:txBody>
          <a:bodyPr/>
          <a:lstStyle/>
          <a:p>
            <a:r>
              <a:rPr lang="en-US" dirty="0" smtClean="0"/>
              <a:t>Oracle Mobile Cloud Service (MCS)</a:t>
            </a:r>
            <a:endParaRPr lang="en-US" dirty="0"/>
          </a:p>
        </p:txBody>
      </p:sp>
      <p:sp>
        <p:nvSpPr>
          <p:cNvPr id="16" name="Rectangle 15"/>
          <p:cNvSpPr/>
          <p:nvPr/>
        </p:nvSpPr>
        <p:spPr bwMode="gray">
          <a:xfrm>
            <a:off x="6275243" y="2489678"/>
            <a:ext cx="6062687" cy="3040687"/>
          </a:xfrm>
          <a:prstGeom prst="rect">
            <a:avLst/>
          </a:prstGeom>
        </p:spPr>
        <p:txBody>
          <a:bodyPr wrap="square" lIns="121778" tIns="60888" rIns="121778" bIns="60888">
            <a:spAutoFit/>
          </a:bodyPr>
          <a:lstStyle/>
          <a:p>
            <a:pPr marL="228417" lvl="2" indent="-228417">
              <a:lnSpc>
                <a:spcPct val="90000"/>
              </a:lnSpc>
              <a:spcBef>
                <a:spcPts val="1199"/>
              </a:spcBef>
              <a:buClr>
                <a:schemeClr val="tx1">
                  <a:lumMod val="60000"/>
                  <a:lumOff val="40000"/>
                </a:schemeClr>
              </a:buClr>
              <a:buFont typeface="Arial" panose="020B0604020202020204" pitchFamily="34" charset="0"/>
              <a:buChar char="•"/>
              <a:defRPr/>
            </a:pPr>
            <a:r>
              <a:rPr lang="en-US" dirty="0">
                <a:sym typeface="Arial" pitchFamily="34" charset="0"/>
              </a:rPr>
              <a:t>Catalog of extensible </a:t>
            </a:r>
            <a:r>
              <a:rPr lang="en-US" dirty="0" smtClean="0">
                <a:sym typeface="Arial" pitchFamily="34" charset="0"/>
              </a:rPr>
              <a:t>API</a:t>
            </a:r>
          </a:p>
          <a:p>
            <a:pPr marL="228417" lvl="2" indent="-228417">
              <a:lnSpc>
                <a:spcPct val="90000"/>
              </a:lnSpc>
              <a:spcBef>
                <a:spcPts val="1199"/>
              </a:spcBef>
              <a:buClr>
                <a:schemeClr val="tx1">
                  <a:lumMod val="60000"/>
                  <a:lumOff val="40000"/>
                </a:schemeClr>
              </a:buClr>
              <a:buFont typeface="Arial" panose="020B0604020202020204" pitchFamily="34" charset="0"/>
              <a:buChar char="•"/>
              <a:defRPr/>
            </a:pPr>
            <a:r>
              <a:rPr lang="en-US" dirty="0" smtClean="0">
                <a:sym typeface="Arial" pitchFamily="34" charset="0"/>
              </a:rPr>
              <a:t>Built </a:t>
            </a:r>
            <a:r>
              <a:rPr lang="en-US" dirty="0">
                <a:sym typeface="Arial" pitchFamily="34" charset="0"/>
              </a:rPr>
              <a:t>in Mobile Services (Offline, Sync, Push, User Mgmt..)</a:t>
            </a:r>
          </a:p>
          <a:p>
            <a:pPr marL="228417" lvl="2" indent="-228417">
              <a:lnSpc>
                <a:spcPct val="90000"/>
              </a:lnSpc>
              <a:spcBef>
                <a:spcPts val="1199"/>
              </a:spcBef>
              <a:buClr>
                <a:schemeClr val="tx1">
                  <a:lumMod val="60000"/>
                  <a:lumOff val="40000"/>
                </a:schemeClr>
              </a:buClr>
              <a:buFont typeface="Arial" panose="020B0604020202020204" pitchFamily="34" charset="0"/>
              <a:buChar char="•"/>
              <a:defRPr/>
            </a:pPr>
            <a:r>
              <a:rPr lang="en-US" dirty="0">
                <a:sym typeface="Arial" pitchFamily="34" charset="0"/>
              </a:rPr>
              <a:t>Development environment based on persona / role</a:t>
            </a:r>
          </a:p>
          <a:p>
            <a:pPr marL="228417" lvl="2" indent="-228417">
              <a:lnSpc>
                <a:spcPct val="90000"/>
              </a:lnSpc>
              <a:spcBef>
                <a:spcPts val="1199"/>
              </a:spcBef>
              <a:buClr>
                <a:schemeClr val="tx1">
                  <a:lumMod val="60000"/>
                  <a:lumOff val="40000"/>
                </a:schemeClr>
              </a:buClr>
              <a:buFont typeface="Arial" panose="020B0604020202020204" pitchFamily="34" charset="0"/>
              <a:buChar char="•"/>
              <a:defRPr/>
            </a:pPr>
            <a:r>
              <a:rPr lang="en-US" dirty="0">
                <a:sym typeface="Arial" pitchFamily="34" charset="0"/>
              </a:rPr>
              <a:t>Enterprise grade security </a:t>
            </a:r>
          </a:p>
          <a:p>
            <a:pPr marL="228417" lvl="2" indent="-228417">
              <a:lnSpc>
                <a:spcPct val="90000"/>
              </a:lnSpc>
              <a:spcBef>
                <a:spcPts val="1199"/>
              </a:spcBef>
              <a:buClr>
                <a:schemeClr val="tx1">
                  <a:lumMod val="60000"/>
                  <a:lumOff val="40000"/>
                </a:schemeClr>
              </a:buClr>
              <a:buFont typeface="Arial" panose="020B0604020202020204" pitchFamily="34" charset="0"/>
              <a:buChar char="•"/>
              <a:defRPr/>
            </a:pPr>
            <a:r>
              <a:rPr lang="en-US" dirty="0">
                <a:sym typeface="Arial" pitchFamily="34" charset="0"/>
              </a:rPr>
              <a:t>Client Development Tool Agnostic</a:t>
            </a:r>
          </a:p>
          <a:p>
            <a:pPr marL="228417" lvl="2" indent="-228417">
              <a:lnSpc>
                <a:spcPct val="90000"/>
              </a:lnSpc>
              <a:spcBef>
                <a:spcPts val="1199"/>
              </a:spcBef>
              <a:buClr>
                <a:schemeClr val="tx1">
                  <a:lumMod val="60000"/>
                  <a:lumOff val="40000"/>
                </a:schemeClr>
              </a:buClr>
              <a:buFont typeface="Arial" panose="020B0604020202020204" pitchFamily="34" charset="0"/>
              <a:buChar char="•"/>
              <a:defRPr/>
            </a:pPr>
            <a:r>
              <a:rPr lang="en-US" dirty="0">
                <a:sym typeface="Arial" pitchFamily="34" charset="0"/>
              </a:rPr>
              <a:t>Usage &amp; analytics for developers &amp; business owners</a:t>
            </a:r>
          </a:p>
          <a:p>
            <a:pPr marL="228417" lvl="2" indent="-228417">
              <a:lnSpc>
                <a:spcPct val="90000"/>
              </a:lnSpc>
              <a:spcBef>
                <a:spcPts val="1199"/>
              </a:spcBef>
              <a:buClr>
                <a:schemeClr val="tx1">
                  <a:lumMod val="60000"/>
                  <a:lumOff val="40000"/>
                </a:schemeClr>
              </a:buClr>
              <a:buFont typeface="Arial" panose="020B0604020202020204" pitchFamily="34" charset="0"/>
              <a:buChar char="•"/>
              <a:defRPr/>
            </a:pPr>
            <a:r>
              <a:rPr lang="en-US" dirty="0">
                <a:sym typeface="Arial" pitchFamily="34" charset="0"/>
              </a:rPr>
              <a:t>Integrated with Oracle’s complete PaaS solution </a:t>
            </a:r>
            <a:br>
              <a:rPr lang="en-US" dirty="0">
                <a:sym typeface="Arial" pitchFamily="34" charset="0"/>
              </a:rPr>
            </a:br>
            <a:r>
              <a:rPr lang="en-US" dirty="0">
                <a:sym typeface="Arial" pitchFamily="34" charset="0"/>
              </a:rPr>
              <a:t>and applications</a:t>
            </a:r>
          </a:p>
        </p:txBody>
      </p:sp>
      <p:pic>
        <p:nvPicPr>
          <p:cNvPr id="6" name="Picture 5" descr="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1597" y="2058472"/>
            <a:ext cx="4871792" cy="3825296"/>
          </a:xfrm>
          <a:prstGeom prst="rect">
            <a:avLst/>
          </a:prstGeom>
        </p:spPr>
      </p:pic>
      <p:sp>
        <p:nvSpPr>
          <p:cNvPr id="18" name="Oval 17"/>
          <p:cNvSpPr/>
          <p:nvPr/>
        </p:nvSpPr>
        <p:spPr bwMode="gray">
          <a:xfrm>
            <a:off x="6373594" y="2608376"/>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cxnSp>
        <p:nvCxnSpPr>
          <p:cNvPr id="19" name="Straight Connector 18"/>
          <p:cNvCxnSpPr>
            <a:stCxn id="18" idx="4"/>
            <a:endCxn id="21" idx="0"/>
          </p:cNvCxnSpPr>
          <p:nvPr/>
        </p:nvCxnSpPr>
        <p:spPr bwMode="gray">
          <a:xfrm>
            <a:off x="6449733" y="2760656"/>
            <a:ext cx="0" cy="245342"/>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bwMode="gray">
          <a:xfrm>
            <a:off x="6580607" y="2121923"/>
            <a:ext cx="3044405" cy="369075"/>
          </a:xfrm>
          <a:prstGeom prst="rect">
            <a:avLst/>
          </a:prstGeom>
        </p:spPr>
        <p:txBody>
          <a:bodyPr wrap="square" lIns="35972">
            <a:spAutoFit/>
          </a:bodyPr>
          <a:lstStyle/>
          <a:p>
            <a:pPr lvl="2">
              <a:lnSpc>
                <a:spcPct val="90000"/>
              </a:lnSpc>
              <a:spcBef>
                <a:spcPts val="1199"/>
              </a:spcBef>
              <a:buClr>
                <a:schemeClr val="tx1">
                  <a:lumMod val="60000"/>
                  <a:lumOff val="40000"/>
                </a:schemeClr>
              </a:buClr>
              <a:defRPr/>
            </a:pPr>
            <a:r>
              <a:rPr lang="en-US" sz="1998" b="1" dirty="0"/>
              <a:t>Built for Mobile</a:t>
            </a:r>
            <a:endParaRPr lang="en-US" sz="1998" b="1" dirty="0">
              <a:sym typeface="Arial" pitchFamily="34" charset="0"/>
            </a:endParaRPr>
          </a:p>
        </p:txBody>
      </p:sp>
      <p:sp>
        <p:nvSpPr>
          <p:cNvPr id="21" name="Oval 20"/>
          <p:cNvSpPr/>
          <p:nvPr/>
        </p:nvSpPr>
        <p:spPr bwMode="gray">
          <a:xfrm>
            <a:off x="6373594" y="3005999"/>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22" name="Oval 21"/>
          <p:cNvSpPr/>
          <p:nvPr/>
        </p:nvSpPr>
        <p:spPr bwMode="gray">
          <a:xfrm>
            <a:off x="6373594" y="3403622"/>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23" name="Oval 22"/>
          <p:cNvSpPr/>
          <p:nvPr/>
        </p:nvSpPr>
        <p:spPr bwMode="gray">
          <a:xfrm>
            <a:off x="6373594" y="3801245"/>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24" name="Oval 23"/>
          <p:cNvSpPr/>
          <p:nvPr/>
        </p:nvSpPr>
        <p:spPr bwMode="gray">
          <a:xfrm>
            <a:off x="6373594" y="4198868"/>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25" name="Oval 24"/>
          <p:cNvSpPr/>
          <p:nvPr/>
        </p:nvSpPr>
        <p:spPr bwMode="gray">
          <a:xfrm>
            <a:off x="6373594" y="4596491"/>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26" name="Oval 25"/>
          <p:cNvSpPr/>
          <p:nvPr/>
        </p:nvSpPr>
        <p:spPr bwMode="gray">
          <a:xfrm>
            <a:off x="6373594" y="4994112"/>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cxnSp>
        <p:nvCxnSpPr>
          <p:cNvPr id="35" name="Straight Connector 34"/>
          <p:cNvCxnSpPr>
            <a:stCxn id="21" idx="4"/>
            <a:endCxn id="22" idx="0"/>
          </p:cNvCxnSpPr>
          <p:nvPr/>
        </p:nvCxnSpPr>
        <p:spPr bwMode="gray">
          <a:xfrm>
            <a:off x="6449733" y="3158279"/>
            <a:ext cx="0" cy="245342"/>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2" idx="4"/>
            <a:endCxn id="23" idx="0"/>
          </p:cNvCxnSpPr>
          <p:nvPr/>
        </p:nvCxnSpPr>
        <p:spPr bwMode="gray">
          <a:xfrm>
            <a:off x="6449733" y="3555902"/>
            <a:ext cx="0" cy="245342"/>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3" idx="4"/>
            <a:endCxn id="24" idx="0"/>
          </p:cNvCxnSpPr>
          <p:nvPr/>
        </p:nvCxnSpPr>
        <p:spPr bwMode="gray">
          <a:xfrm>
            <a:off x="6449733" y="3953525"/>
            <a:ext cx="0" cy="245342"/>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4" idx="4"/>
            <a:endCxn id="25" idx="0"/>
          </p:cNvCxnSpPr>
          <p:nvPr/>
        </p:nvCxnSpPr>
        <p:spPr bwMode="gray">
          <a:xfrm>
            <a:off x="6449733" y="4351148"/>
            <a:ext cx="0" cy="245342"/>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25" idx="4"/>
            <a:endCxn id="26" idx="0"/>
          </p:cNvCxnSpPr>
          <p:nvPr/>
        </p:nvCxnSpPr>
        <p:spPr bwMode="gray">
          <a:xfrm>
            <a:off x="6449733" y="4748771"/>
            <a:ext cx="0" cy="245340"/>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7" idx="1"/>
            <a:endCxn id="18" idx="0"/>
          </p:cNvCxnSpPr>
          <p:nvPr/>
        </p:nvCxnSpPr>
        <p:spPr bwMode="gray">
          <a:xfrm rot="10800000" flipV="1">
            <a:off x="6449734" y="2306460"/>
            <a:ext cx="130872" cy="301915"/>
          </a:xfrm>
          <a:prstGeom prst="bentConnector2">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26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bwMode="gray">
          <a:xfrm>
            <a:off x="5403252" y="2077683"/>
            <a:ext cx="3338216" cy="608665"/>
          </a:xfrm>
          <a:prstGeom prst="rect">
            <a:avLst/>
          </a:prstGeom>
          <a:noFill/>
          <a:effectLst/>
        </p:spPr>
        <p:txBody>
          <a:bodyPr wrap="square" rtlCol="0">
            <a:spAutoFit/>
          </a:bodyPr>
          <a:lstStyle/>
          <a:p>
            <a:pPr>
              <a:lnSpc>
                <a:spcPct val="120000"/>
              </a:lnSpc>
            </a:pPr>
            <a:r>
              <a:rPr lang="en-US" sz="1399" dirty="0"/>
              <a:t>Browse and access mobile API catalog</a:t>
            </a:r>
          </a:p>
          <a:p>
            <a:pPr>
              <a:lnSpc>
                <a:spcPct val="120000"/>
              </a:lnSpc>
            </a:pPr>
            <a:r>
              <a:rPr lang="en-US" sz="1399" dirty="0"/>
              <a:t>and SDK</a:t>
            </a:r>
          </a:p>
        </p:txBody>
      </p:sp>
      <p:sp>
        <p:nvSpPr>
          <p:cNvPr id="3" name="TextBox 2"/>
          <p:cNvSpPr txBox="1"/>
          <p:nvPr/>
        </p:nvSpPr>
        <p:spPr bwMode="gray">
          <a:xfrm>
            <a:off x="536160" y="1941069"/>
            <a:ext cx="2824090" cy="768840"/>
          </a:xfrm>
          <a:prstGeom prst="rect">
            <a:avLst/>
          </a:prstGeom>
          <a:noFill/>
        </p:spPr>
        <p:txBody>
          <a:bodyPr wrap="square" rtlCol="0">
            <a:spAutoFit/>
          </a:bodyPr>
          <a:lstStyle/>
          <a:p>
            <a:pPr algn="r"/>
            <a:r>
              <a:rPr lang="en-US" sz="1599" b="1" dirty="0">
                <a:solidFill>
                  <a:srgbClr val="FF0000"/>
                </a:solidFill>
              </a:rPr>
              <a:t>Front End </a:t>
            </a:r>
            <a:r>
              <a:rPr lang="en-US" sz="1599" b="1" dirty="0">
                <a:solidFill>
                  <a:schemeClr val="accent4"/>
                </a:solidFill>
              </a:rPr>
              <a:t>Developer (Mobile)</a:t>
            </a:r>
          </a:p>
          <a:p>
            <a:pPr algn="r"/>
            <a:r>
              <a:rPr lang="en-US" sz="1399" dirty="0"/>
              <a:t>I build the best mobile user experience</a:t>
            </a:r>
          </a:p>
        </p:txBody>
      </p:sp>
      <p:sp>
        <p:nvSpPr>
          <p:cNvPr id="20" name="TextBox 19"/>
          <p:cNvSpPr txBox="1"/>
          <p:nvPr/>
        </p:nvSpPr>
        <p:spPr bwMode="gray">
          <a:xfrm>
            <a:off x="536160" y="3609422"/>
            <a:ext cx="2824091" cy="768840"/>
          </a:xfrm>
          <a:prstGeom prst="rect">
            <a:avLst/>
          </a:prstGeom>
          <a:noFill/>
        </p:spPr>
        <p:txBody>
          <a:bodyPr wrap="square" rtlCol="0">
            <a:spAutoFit/>
          </a:bodyPr>
          <a:lstStyle/>
          <a:p>
            <a:pPr algn="r"/>
            <a:r>
              <a:rPr lang="en-US" sz="1599" b="1" dirty="0">
                <a:solidFill>
                  <a:srgbClr val="FF0000"/>
                </a:solidFill>
              </a:rPr>
              <a:t>Back End </a:t>
            </a:r>
            <a:r>
              <a:rPr lang="en-US" sz="1599" b="1" dirty="0">
                <a:solidFill>
                  <a:srgbClr val="46575E"/>
                </a:solidFill>
              </a:rPr>
              <a:t>Developer (Service)</a:t>
            </a:r>
          </a:p>
          <a:p>
            <a:pPr algn="r"/>
            <a:r>
              <a:rPr lang="en-US" sz="1399" dirty="0"/>
              <a:t>I provide access in a secure, scalable, controlled manner</a:t>
            </a:r>
          </a:p>
        </p:txBody>
      </p:sp>
      <p:sp>
        <p:nvSpPr>
          <p:cNvPr id="21" name="TextBox 20"/>
          <p:cNvSpPr txBox="1"/>
          <p:nvPr/>
        </p:nvSpPr>
        <p:spPr bwMode="gray">
          <a:xfrm>
            <a:off x="536159" y="5138969"/>
            <a:ext cx="3041966" cy="769057"/>
          </a:xfrm>
          <a:prstGeom prst="rect">
            <a:avLst/>
          </a:prstGeom>
          <a:noFill/>
        </p:spPr>
        <p:txBody>
          <a:bodyPr wrap="square" rtlCol="0">
            <a:spAutoFit/>
          </a:bodyPr>
          <a:lstStyle/>
          <a:p>
            <a:pPr algn="r"/>
            <a:r>
              <a:rPr lang="en-US" sz="1599" b="1" dirty="0">
                <a:solidFill>
                  <a:srgbClr val="46575E"/>
                </a:solidFill>
              </a:rPr>
              <a:t>Line of Business </a:t>
            </a:r>
            <a:r>
              <a:rPr lang="en-US" sz="1599" b="1" dirty="0">
                <a:solidFill>
                  <a:srgbClr val="FF0000"/>
                </a:solidFill>
              </a:rPr>
              <a:t>Manager/Analyst</a:t>
            </a:r>
          </a:p>
          <a:p>
            <a:pPr algn="r"/>
            <a:r>
              <a:rPr lang="en-US" sz="1399" dirty="0"/>
              <a:t>I monitor and analyze the success of the mobile apps</a:t>
            </a:r>
          </a:p>
        </p:txBody>
      </p:sp>
      <p:sp>
        <p:nvSpPr>
          <p:cNvPr id="22" name="Title 1"/>
          <p:cNvSpPr>
            <a:spLocks noGrp="1"/>
          </p:cNvSpPr>
          <p:nvPr>
            <p:ph type="title"/>
          </p:nvPr>
        </p:nvSpPr>
        <p:spPr bwMode="gray"/>
        <p:txBody>
          <a:bodyPr/>
          <a:lstStyle/>
          <a:p>
            <a:pPr algn="l"/>
            <a:r>
              <a:rPr lang="en-US" dirty="0" smtClean="0"/>
              <a:t>Oracle Mobile Product Strategy</a:t>
            </a:r>
            <a:endParaRPr lang="en-US" dirty="0"/>
          </a:p>
        </p:txBody>
      </p:sp>
      <p:cxnSp>
        <p:nvCxnSpPr>
          <p:cNvPr id="32" name="Straight Connector 31"/>
          <p:cNvCxnSpPr/>
          <p:nvPr/>
        </p:nvCxnSpPr>
        <p:spPr bwMode="gray">
          <a:xfrm flipH="1" flipV="1">
            <a:off x="5356391" y="3970021"/>
            <a:ext cx="3666827" cy="2884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4" name="Elbow Connector 33"/>
          <p:cNvCxnSpPr/>
          <p:nvPr/>
        </p:nvCxnSpPr>
        <p:spPr bwMode="gray">
          <a:xfrm>
            <a:off x="5333010" y="2423387"/>
            <a:ext cx="4051713" cy="451880"/>
          </a:xfrm>
          <a:prstGeom prst="bentConnector3">
            <a:avLst>
              <a:gd name="adj1" fmla="val 111426"/>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8" name="Elbow Connector 37"/>
          <p:cNvCxnSpPr/>
          <p:nvPr/>
        </p:nvCxnSpPr>
        <p:spPr bwMode="gray">
          <a:xfrm flipV="1">
            <a:off x="5333009" y="5224981"/>
            <a:ext cx="4100899" cy="523111"/>
          </a:xfrm>
          <a:prstGeom prst="bentConnector3">
            <a:avLst>
              <a:gd name="adj1" fmla="val 110281"/>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bwMode="gray">
          <a:xfrm>
            <a:off x="5425129" y="5412196"/>
            <a:ext cx="3558042" cy="608665"/>
          </a:xfrm>
          <a:prstGeom prst="rect">
            <a:avLst/>
          </a:prstGeom>
          <a:noFill/>
        </p:spPr>
        <p:txBody>
          <a:bodyPr wrap="square" rtlCol="0">
            <a:spAutoFit/>
          </a:bodyPr>
          <a:lstStyle/>
          <a:p>
            <a:pPr>
              <a:lnSpc>
                <a:spcPct val="120000"/>
              </a:lnSpc>
            </a:pPr>
            <a:r>
              <a:rPr lang="en-US" sz="1399" dirty="0"/>
              <a:t>Powerful mobile analytics and dashboards </a:t>
            </a:r>
            <a:br>
              <a:rPr lang="en-US" sz="1399" dirty="0"/>
            </a:br>
            <a:r>
              <a:rPr lang="en-US" sz="1399" dirty="0"/>
              <a:t>for deep insight to the business</a:t>
            </a:r>
          </a:p>
        </p:txBody>
      </p:sp>
      <p:sp>
        <p:nvSpPr>
          <p:cNvPr id="41" name="TextBox 40"/>
          <p:cNvSpPr txBox="1"/>
          <p:nvPr/>
        </p:nvSpPr>
        <p:spPr bwMode="gray">
          <a:xfrm>
            <a:off x="5422624" y="3645297"/>
            <a:ext cx="2639373" cy="608665"/>
          </a:xfrm>
          <a:prstGeom prst="rect">
            <a:avLst/>
          </a:prstGeom>
          <a:noFill/>
        </p:spPr>
        <p:txBody>
          <a:bodyPr wrap="square" rtlCol="0">
            <a:spAutoFit/>
          </a:bodyPr>
          <a:lstStyle/>
          <a:p>
            <a:pPr>
              <a:lnSpc>
                <a:spcPct val="120000"/>
              </a:lnSpc>
            </a:pPr>
            <a:r>
              <a:rPr lang="en-US" sz="1399" dirty="0"/>
              <a:t>Publish mobile ready services to </a:t>
            </a:r>
          </a:p>
          <a:p>
            <a:pPr>
              <a:lnSpc>
                <a:spcPct val="120000"/>
              </a:lnSpc>
            </a:pPr>
            <a:r>
              <a:rPr lang="en-US" sz="1399" dirty="0"/>
              <a:t>API catalog</a:t>
            </a:r>
          </a:p>
        </p:txBody>
      </p:sp>
      <p:sp>
        <p:nvSpPr>
          <p:cNvPr id="42" name="Rectangle 41"/>
          <p:cNvSpPr/>
          <p:nvPr/>
        </p:nvSpPr>
        <p:spPr bwMode="gray">
          <a:xfrm>
            <a:off x="9127788" y="4933436"/>
            <a:ext cx="2911213" cy="307536"/>
          </a:xfrm>
          <a:prstGeom prst="rect">
            <a:avLst/>
          </a:prstGeom>
          <a:solidFill>
            <a:schemeClr val="bg1"/>
          </a:solidFill>
        </p:spPr>
        <p:txBody>
          <a:bodyPr wrap="none">
            <a:spAutoFit/>
          </a:bodyPr>
          <a:lstStyle/>
          <a:p>
            <a:r>
              <a:rPr lang="en-US" sz="1399" b="1" dirty="0"/>
              <a:t>Mobile Cloud Service (+ Oracle PaaS)</a:t>
            </a:r>
          </a:p>
        </p:txBody>
      </p:sp>
      <p:grpSp>
        <p:nvGrpSpPr>
          <p:cNvPr id="24" name="Group 23"/>
          <p:cNvGrpSpPr/>
          <p:nvPr/>
        </p:nvGrpSpPr>
        <p:grpSpPr bwMode="gray">
          <a:xfrm>
            <a:off x="8965611" y="2660907"/>
            <a:ext cx="1142107" cy="2230083"/>
            <a:chOff x="8317278" y="455823"/>
            <a:chExt cx="400162" cy="760296"/>
          </a:xfrm>
        </p:grpSpPr>
        <p:sp>
          <p:nvSpPr>
            <p:cNvPr id="25" name="Freeform 1008"/>
            <p:cNvSpPr>
              <a:spLocks noEditPoints="1"/>
            </p:cNvSpPr>
            <p:nvPr/>
          </p:nvSpPr>
          <p:spPr bwMode="gray">
            <a:xfrm>
              <a:off x="8317278" y="455823"/>
              <a:ext cx="400162" cy="760296"/>
            </a:xfrm>
            <a:custGeom>
              <a:avLst/>
              <a:gdLst/>
              <a:ahLst/>
              <a:cxnLst>
                <a:cxn ang="0">
                  <a:pos x="211" y="198"/>
                </a:cxn>
                <a:cxn ang="0">
                  <a:pos x="211" y="367"/>
                </a:cxn>
                <a:cxn ang="0">
                  <a:pos x="182" y="397"/>
                </a:cxn>
                <a:cxn ang="0">
                  <a:pos x="29" y="397"/>
                </a:cxn>
                <a:cxn ang="0">
                  <a:pos x="0" y="368"/>
                </a:cxn>
                <a:cxn ang="0">
                  <a:pos x="0" y="366"/>
                </a:cxn>
                <a:cxn ang="0">
                  <a:pos x="0" y="30"/>
                </a:cxn>
                <a:cxn ang="0">
                  <a:pos x="26" y="0"/>
                </a:cxn>
                <a:cxn ang="0">
                  <a:pos x="30" y="0"/>
                </a:cxn>
                <a:cxn ang="0">
                  <a:pos x="182" y="0"/>
                </a:cxn>
                <a:cxn ang="0">
                  <a:pos x="211" y="29"/>
                </a:cxn>
                <a:cxn ang="0">
                  <a:pos x="211" y="198"/>
                </a:cxn>
                <a:cxn ang="0">
                  <a:pos x="15" y="196"/>
                </a:cxn>
                <a:cxn ang="0">
                  <a:pos x="15" y="350"/>
                </a:cxn>
                <a:cxn ang="0">
                  <a:pos x="21" y="356"/>
                </a:cxn>
                <a:cxn ang="0">
                  <a:pos x="191" y="356"/>
                </a:cxn>
                <a:cxn ang="0">
                  <a:pos x="196" y="350"/>
                </a:cxn>
                <a:cxn ang="0">
                  <a:pos x="196" y="41"/>
                </a:cxn>
                <a:cxn ang="0">
                  <a:pos x="191" y="35"/>
                </a:cxn>
                <a:cxn ang="0">
                  <a:pos x="21" y="35"/>
                </a:cxn>
                <a:cxn ang="0">
                  <a:pos x="18" y="35"/>
                </a:cxn>
                <a:cxn ang="0">
                  <a:pos x="15" y="38"/>
                </a:cxn>
                <a:cxn ang="0">
                  <a:pos x="15" y="41"/>
                </a:cxn>
                <a:cxn ang="0">
                  <a:pos x="15" y="196"/>
                </a:cxn>
                <a:cxn ang="0">
                  <a:pos x="106" y="382"/>
                </a:cxn>
                <a:cxn ang="0">
                  <a:pos x="120" y="382"/>
                </a:cxn>
                <a:cxn ang="0">
                  <a:pos x="126" y="377"/>
                </a:cxn>
                <a:cxn ang="0">
                  <a:pos x="126" y="374"/>
                </a:cxn>
                <a:cxn ang="0">
                  <a:pos x="120" y="368"/>
                </a:cxn>
                <a:cxn ang="0">
                  <a:pos x="92" y="368"/>
                </a:cxn>
                <a:cxn ang="0">
                  <a:pos x="86" y="376"/>
                </a:cxn>
                <a:cxn ang="0">
                  <a:pos x="92" y="382"/>
                </a:cxn>
                <a:cxn ang="0">
                  <a:pos x="106" y="382"/>
                </a:cxn>
                <a:cxn ang="0">
                  <a:pos x="106" y="15"/>
                </a:cxn>
                <a:cxn ang="0">
                  <a:pos x="88" y="15"/>
                </a:cxn>
                <a:cxn ang="0">
                  <a:pos x="85" y="17"/>
                </a:cxn>
                <a:cxn ang="0">
                  <a:pos x="88" y="20"/>
                </a:cxn>
                <a:cxn ang="0">
                  <a:pos x="123" y="20"/>
                </a:cxn>
                <a:cxn ang="0">
                  <a:pos x="127" y="17"/>
                </a:cxn>
                <a:cxn ang="0">
                  <a:pos x="123" y="15"/>
                </a:cxn>
                <a:cxn ang="0">
                  <a:pos x="106" y="15"/>
                </a:cxn>
              </a:cxnLst>
              <a:rect l="0" t="0" r="r" b="b"/>
              <a:pathLst>
                <a:path w="211" h="397">
                  <a:moveTo>
                    <a:pt x="211" y="198"/>
                  </a:moveTo>
                  <a:cubicBezTo>
                    <a:pt x="211" y="254"/>
                    <a:pt x="211" y="310"/>
                    <a:pt x="211" y="367"/>
                  </a:cubicBezTo>
                  <a:cubicBezTo>
                    <a:pt x="211" y="383"/>
                    <a:pt x="198" y="397"/>
                    <a:pt x="182" y="397"/>
                  </a:cubicBezTo>
                  <a:cubicBezTo>
                    <a:pt x="131" y="397"/>
                    <a:pt x="80" y="397"/>
                    <a:pt x="29" y="397"/>
                  </a:cubicBezTo>
                  <a:cubicBezTo>
                    <a:pt x="14" y="397"/>
                    <a:pt x="1" y="383"/>
                    <a:pt x="0" y="368"/>
                  </a:cubicBezTo>
                  <a:cubicBezTo>
                    <a:pt x="0" y="367"/>
                    <a:pt x="0" y="367"/>
                    <a:pt x="0" y="366"/>
                  </a:cubicBezTo>
                  <a:cubicBezTo>
                    <a:pt x="0" y="254"/>
                    <a:pt x="0" y="142"/>
                    <a:pt x="0" y="30"/>
                  </a:cubicBezTo>
                  <a:cubicBezTo>
                    <a:pt x="0" y="14"/>
                    <a:pt x="11" y="2"/>
                    <a:pt x="26" y="0"/>
                  </a:cubicBezTo>
                  <a:cubicBezTo>
                    <a:pt x="27" y="0"/>
                    <a:pt x="29" y="0"/>
                    <a:pt x="30" y="0"/>
                  </a:cubicBezTo>
                  <a:cubicBezTo>
                    <a:pt x="80" y="0"/>
                    <a:pt x="131" y="0"/>
                    <a:pt x="182" y="0"/>
                  </a:cubicBezTo>
                  <a:cubicBezTo>
                    <a:pt x="198" y="0"/>
                    <a:pt x="211" y="13"/>
                    <a:pt x="211" y="29"/>
                  </a:cubicBezTo>
                  <a:cubicBezTo>
                    <a:pt x="211" y="85"/>
                    <a:pt x="211" y="142"/>
                    <a:pt x="211" y="198"/>
                  </a:cubicBezTo>
                  <a:close/>
                  <a:moveTo>
                    <a:pt x="15" y="196"/>
                  </a:moveTo>
                  <a:cubicBezTo>
                    <a:pt x="15" y="247"/>
                    <a:pt x="15" y="299"/>
                    <a:pt x="15" y="350"/>
                  </a:cubicBezTo>
                  <a:cubicBezTo>
                    <a:pt x="15" y="355"/>
                    <a:pt x="16" y="356"/>
                    <a:pt x="21" y="356"/>
                  </a:cubicBezTo>
                  <a:cubicBezTo>
                    <a:pt x="77" y="356"/>
                    <a:pt x="134" y="356"/>
                    <a:pt x="191" y="356"/>
                  </a:cubicBezTo>
                  <a:cubicBezTo>
                    <a:pt x="196" y="356"/>
                    <a:pt x="196" y="355"/>
                    <a:pt x="196" y="350"/>
                  </a:cubicBezTo>
                  <a:cubicBezTo>
                    <a:pt x="196" y="247"/>
                    <a:pt x="196" y="144"/>
                    <a:pt x="196" y="41"/>
                  </a:cubicBezTo>
                  <a:cubicBezTo>
                    <a:pt x="196" y="36"/>
                    <a:pt x="196" y="35"/>
                    <a:pt x="191" y="35"/>
                  </a:cubicBezTo>
                  <a:cubicBezTo>
                    <a:pt x="134" y="35"/>
                    <a:pt x="77" y="35"/>
                    <a:pt x="21" y="35"/>
                  </a:cubicBezTo>
                  <a:cubicBezTo>
                    <a:pt x="20" y="35"/>
                    <a:pt x="19" y="35"/>
                    <a:pt x="18" y="35"/>
                  </a:cubicBezTo>
                  <a:cubicBezTo>
                    <a:pt x="16" y="35"/>
                    <a:pt x="15" y="36"/>
                    <a:pt x="15" y="38"/>
                  </a:cubicBezTo>
                  <a:cubicBezTo>
                    <a:pt x="15" y="39"/>
                    <a:pt x="15" y="40"/>
                    <a:pt x="15" y="41"/>
                  </a:cubicBezTo>
                  <a:cubicBezTo>
                    <a:pt x="15" y="92"/>
                    <a:pt x="15" y="144"/>
                    <a:pt x="15" y="196"/>
                  </a:cubicBezTo>
                  <a:close/>
                  <a:moveTo>
                    <a:pt x="106" y="382"/>
                  </a:moveTo>
                  <a:cubicBezTo>
                    <a:pt x="110" y="382"/>
                    <a:pt x="115" y="383"/>
                    <a:pt x="120" y="382"/>
                  </a:cubicBezTo>
                  <a:cubicBezTo>
                    <a:pt x="123" y="382"/>
                    <a:pt x="125" y="380"/>
                    <a:pt x="126" y="377"/>
                  </a:cubicBezTo>
                  <a:cubicBezTo>
                    <a:pt x="126" y="376"/>
                    <a:pt x="126" y="375"/>
                    <a:pt x="126" y="374"/>
                  </a:cubicBezTo>
                  <a:cubicBezTo>
                    <a:pt x="126" y="370"/>
                    <a:pt x="123" y="368"/>
                    <a:pt x="120" y="368"/>
                  </a:cubicBezTo>
                  <a:cubicBezTo>
                    <a:pt x="111" y="368"/>
                    <a:pt x="101" y="368"/>
                    <a:pt x="92" y="368"/>
                  </a:cubicBezTo>
                  <a:cubicBezTo>
                    <a:pt x="87" y="368"/>
                    <a:pt x="85" y="371"/>
                    <a:pt x="86" y="376"/>
                  </a:cubicBezTo>
                  <a:cubicBezTo>
                    <a:pt x="86" y="380"/>
                    <a:pt x="88" y="382"/>
                    <a:pt x="92" y="382"/>
                  </a:cubicBezTo>
                  <a:cubicBezTo>
                    <a:pt x="97" y="382"/>
                    <a:pt x="101" y="382"/>
                    <a:pt x="106" y="382"/>
                  </a:cubicBezTo>
                  <a:close/>
                  <a:moveTo>
                    <a:pt x="106" y="15"/>
                  </a:moveTo>
                  <a:cubicBezTo>
                    <a:pt x="100" y="15"/>
                    <a:pt x="94" y="15"/>
                    <a:pt x="88" y="15"/>
                  </a:cubicBezTo>
                  <a:cubicBezTo>
                    <a:pt x="86" y="15"/>
                    <a:pt x="85" y="15"/>
                    <a:pt x="85" y="17"/>
                  </a:cubicBezTo>
                  <a:cubicBezTo>
                    <a:pt x="85" y="19"/>
                    <a:pt x="86" y="20"/>
                    <a:pt x="88" y="20"/>
                  </a:cubicBezTo>
                  <a:cubicBezTo>
                    <a:pt x="100" y="20"/>
                    <a:pt x="112" y="20"/>
                    <a:pt x="123" y="20"/>
                  </a:cubicBezTo>
                  <a:cubicBezTo>
                    <a:pt x="125" y="20"/>
                    <a:pt x="127" y="19"/>
                    <a:pt x="127" y="17"/>
                  </a:cubicBezTo>
                  <a:cubicBezTo>
                    <a:pt x="127" y="15"/>
                    <a:pt x="125" y="15"/>
                    <a:pt x="123" y="15"/>
                  </a:cubicBezTo>
                  <a:cubicBezTo>
                    <a:pt x="117" y="15"/>
                    <a:pt x="112" y="15"/>
                    <a:pt x="106" y="15"/>
                  </a:cubicBezTo>
                  <a:close/>
                </a:path>
              </a:pathLst>
            </a:custGeom>
            <a:solidFill>
              <a:srgbClr val="FF7700"/>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26" name="Freeform 1010"/>
            <p:cNvSpPr>
              <a:spLocks/>
            </p:cNvSpPr>
            <p:nvPr/>
          </p:nvSpPr>
          <p:spPr bwMode="gray">
            <a:xfrm>
              <a:off x="8345860" y="524425"/>
              <a:ext cx="342997" cy="611666"/>
            </a:xfrm>
            <a:custGeom>
              <a:avLst/>
              <a:gdLst/>
              <a:ahLst/>
              <a:cxnLst>
                <a:cxn ang="0">
                  <a:pos x="0" y="161"/>
                </a:cxn>
                <a:cxn ang="0">
                  <a:pos x="0" y="6"/>
                </a:cxn>
                <a:cxn ang="0">
                  <a:pos x="0" y="3"/>
                </a:cxn>
                <a:cxn ang="0">
                  <a:pos x="3" y="0"/>
                </a:cxn>
                <a:cxn ang="0">
                  <a:pos x="6" y="0"/>
                </a:cxn>
                <a:cxn ang="0">
                  <a:pos x="176" y="0"/>
                </a:cxn>
                <a:cxn ang="0">
                  <a:pos x="181" y="6"/>
                </a:cxn>
                <a:cxn ang="0">
                  <a:pos x="181" y="315"/>
                </a:cxn>
                <a:cxn ang="0">
                  <a:pos x="176" y="321"/>
                </a:cxn>
                <a:cxn ang="0">
                  <a:pos x="6" y="321"/>
                </a:cxn>
                <a:cxn ang="0">
                  <a:pos x="0" y="315"/>
                </a:cxn>
                <a:cxn ang="0">
                  <a:pos x="0" y="161"/>
                </a:cxn>
              </a:cxnLst>
              <a:rect l="0" t="0" r="r" b="b"/>
              <a:pathLst>
                <a:path w="181" h="321">
                  <a:moveTo>
                    <a:pt x="0" y="161"/>
                  </a:moveTo>
                  <a:cubicBezTo>
                    <a:pt x="0" y="109"/>
                    <a:pt x="0" y="57"/>
                    <a:pt x="0" y="6"/>
                  </a:cubicBezTo>
                  <a:cubicBezTo>
                    <a:pt x="0" y="5"/>
                    <a:pt x="0" y="4"/>
                    <a:pt x="0" y="3"/>
                  </a:cubicBezTo>
                  <a:cubicBezTo>
                    <a:pt x="0" y="1"/>
                    <a:pt x="1" y="0"/>
                    <a:pt x="3" y="0"/>
                  </a:cubicBezTo>
                  <a:cubicBezTo>
                    <a:pt x="4" y="0"/>
                    <a:pt x="5" y="0"/>
                    <a:pt x="6" y="0"/>
                  </a:cubicBezTo>
                  <a:cubicBezTo>
                    <a:pt x="62" y="0"/>
                    <a:pt x="119" y="0"/>
                    <a:pt x="176" y="0"/>
                  </a:cubicBezTo>
                  <a:cubicBezTo>
                    <a:pt x="181" y="0"/>
                    <a:pt x="181" y="1"/>
                    <a:pt x="181" y="6"/>
                  </a:cubicBezTo>
                  <a:cubicBezTo>
                    <a:pt x="181" y="109"/>
                    <a:pt x="181" y="212"/>
                    <a:pt x="181" y="315"/>
                  </a:cubicBezTo>
                  <a:cubicBezTo>
                    <a:pt x="181" y="320"/>
                    <a:pt x="181" y="321"/>
                    <a:pt x="176" y="321"/>
                  </a:cubicBezTo>
                  <a:cubicBezTo>
                    <a:pt x="119" y="321"/>
                    <a:pt x="62" y="321"/>
                    <a:pt x="6" y="321"/>
                  </a:cubicBezTo>
                  <a:cubicBezTo>
                    <a:pt x="1" y="321"/>
                    <a:pt x="0" y="320"/>
                    <a:pt x="0" y="315"/>
                  </a:cubicBezTo>
                  <a:cubicBezTo>
                    <a:pt x="0" y="264"/>
                    <a:pt x="0" y="212"/>
                    <a:pt x="0" y="161"/>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27" name="Freeform 1011"/>
            <p:cNvSpPr>
              <a:spLocks/>
            </p:cNvSpPr>
            <p:nvPr/>
          </p:nvSpPr>
          <p:spPr bwMode="gray">
            <a:xfrm>
              <a:off x="8477343" y="1158957"/>
              <a:ext cx="80031" cy="28585"/>
            </a:xfrm>
            <a:custGeom>
              <a:avLst/>
              <a:gdLst/>
              <a:ahLst/>
              <a:cxnLst>
                <a:cxn ang="0">
                  <a:pos x="21" y="14"/>
                </a:cxn>
                <a:cxn ang="0">
                  <a:pos x="7" y="14"/>
                </a:cxn>
                <a:cxn ang="0">
                  <a:pos x="1" y="8"/>
                </a:cxn>
                <a:cxn ang="0">
                  <a:pos x="7" y="0"/>
                </a:cxn>
                <a:cxn ang="0">
                  <a:pos x="35" y="0"/>
                </a:cxn>
                <a:cxn ang="0">
                  <a:pos x="41" y="6"/>
                </a:cxn>
                <a:cxn ang="0">
                  <a:pos x="41" y="9"/>
                </a:cxn>
                <a:cxn ang="0">
                  <a:pos x="35" y="14"/>
                </a:cxn>
                <a:cxn ang="0">
                  <a:pos x="21" y="14"/>
                </a:cxn>
              </a:cxnLst>
              <a:rect l="0" t="0" r="r" b="b"/>
              <a:pathLst>
                <a:path w="41" h="15">
                  <a:moveTo>
                    <a:pt x="21" y="14"/>
                  </a:moveTo>
                  <a:cubicBezTo>
                    <a:pt x="16" y="14"/>
                    <a:pt x="12" y="14"/>
                    <a:pt x="7" y="14"/>
                  </a:cubicBezTo>
                  <a:cubicBezTo>
                    <a:pt x="3" y="14"/>
                    <a:pt x="1" y="12"/>
                    <a:pt x="1" y="8"/>
                  </a:cubicBezTo>
                  <a:cubicBezTo>
                    <a:pt x="0" y="3"/>
                    <a:pt x="2" y="0"/>
                    <a:pt x="7" y="0"/>
                  </a:cubicBezTo>
                  <a:cubicBezTo>
                    <a:pt x="16" y="0"/>
                    <a:pt x="26" y="0"/>
                    <a:pt x="35" y="0"/>
                  </a:cubicBezTo>
                  <a:cubicBezTo>
                    <a:pt x="38" y="0"/>
                    <a:pt x="41" y="2"/>
                    <a:pt x="41" y="6"/>
                  </a:cubicBezTo>
                  <a:cubicBezTo>
                    <a:pt x="41" y="7"/>
                    <a:pt x="41" y="8"/>
                    <a:pt x="41" y="9"/>
                  </a:cubicBezTo>
                  <a:cubicBezTo>
                    <a:pt x="40" y="12"/>
                    <a:pt x="38" y="14"/>
                    <a:pt x="35" y="14"/>
                  </a:cubicBezTo>
                  <a:cubicBezTo>
                    <a:pt x="30" y="15"/>
                    <a:pt x="25" y="14"/>
                    <a:pt x="21" y="14"/>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28" name="Freeform 1012"/>
            <p:cNvSpPr>
              <a:spLocks/>
            </p:cNvSpPr>
            <p:nvPr/>
          </p:nvSpPr>
          <p:spPr bwMode="gray">
            <a:xfrm>
              <a:off x="8477343" y="484408"/>
              <a:ext cx="80031" cy="11432"/>
            </a:xfrm>
            <a:custGeom>
              <a:avLst/>
              <a:gdLst/>
              <a:ahLst/>
              <a:cxnLst>
                <a:cxn ang="0">
                  <a:pos x="21" y="0"/>
                </a:cxn>
                <a:cxn ang="0">
                  <a:pos x="38" y="0"/>
                </a:cxn>
                <a:cxn ang="0">
                  <a:pos x="42" y="2"/>
                </a:cxn>
                <a:cxn ang="0">
                  <a:pos x="38" y="5"/>
                </a:cxn>
                <a:cxn ang="0">
                  <a:pos x="3" y="5"/>
                </a:cxn>
                <a:cxn ang="0">
                  <a:pos x="0" y="2"/>
                </a:cxn>
                <a:cxn ang="0">
                  <a:pos x="3" y="0"/>
                </a:cxn>
                <a:cxn ang="0">
                  <a:pos x="21" y="0"/>
                </a:cxn>
              </a:cxnLst>
              <a:rect l="0" t="0" r="r" b="b"/>
              <a:pathLst>
                <a:path w="42" h="5">
                  <a:moveTo>
                    <a:pt x="21" y="0"/>
                  </a:moveTo>
                  <a:cubicBezTo>
                    <a:pt x="27" y="0"/>
                    <a:pt x="32" y="0"/>
                    <a:pt x="38" y="0"/>
                  </a:cubicBezTo>
                  <a:cubicBezTo>
                    <a:pt x="40" y="0"/>
                    <a:pt x="42" y="0"/>
                    <a:pt x="42" y="2"/>
                  </a:cubicBezTo>
                  <a:cubicBezTo>
                    <a:pt x="42" y="4"/>
                    <a:pt x="40" y="5"/>
                    <a:pt x="38" y="5"/>
                  </a:cubicBezTo>
                  <a:cubicBezTo>
                    <a:pt x="27" y="5"/>
                    <a:pt x="15" y="5"/>
                    <a:pt x="3" y="5"/>
                  </a:cubicBezTo>
                  <a:cubicBezTo>
                    <a:pt x="1" y="5"/>
                    <a:pt x="0" y="4"/>
                    <a:pt x="0" y="2"/>
                  </a:cubicBezTo>
                  <a:cubicBezTo>
                    <a:pt x="0" y="0"/>
                    <a:pt x="1" y="0"/>
                    <a:pt x="3" y="0"/>
                  </a:cubicBezTo>
                  <a:cubicBezTo>
                    <a:pt x="9" y="0"/>
                    <a:pt x="15" y="0"/>
                    <a:pt x="21" y="0"/>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grpSp>
      <p:grpSp>
        <p:nvGrpSpPr>
          <p:cNvPr id="29" name="Group 126"/>
          <p:cNvGrpSpPr>
            <a:grpSpLocks noChangeAspect="1"/>
          </p:cNvGrpSpPr>
          <p:nvPr/>
        </p:nvGrpSpPr>
        <p:grpSpPr bwMode="gray">
          <a:xfrm>
            <a:off x="3857467" y="1933071"/>
            <a:ext cx="551815" cy="741092"/>
            <a:chOff x="3082" y="859"/>
            <a:chExt cx="379" cy="509"/>
          </a:xfrm>
        </p:grpSpPr>
        <p:sp>
          <p:nvSpPr>
            <p:cNvPr id="33" name="Freeform 128"/>
            <p:cNvSpPr>
              <a:spLocks/>
            </p:cNvSpPr>
            <p:nvPr/>
          </p:nvSpPr>
          <p:spPr bwMode="gray">
            <a:xfrm>
              <a:off x="3082" y="1079"/>
              <a:ext cx="379" cy="289"/>
            </a:xfrm>
            <a:custGeom>
              <a:avLst/>
              <a:gdLst/>
              <a:ahLst/>
              <a:cxnLst>
                <a:cxn ang="0">
                  <a:pos x="86" y="93"/>
                </a:cxn>
                <a:cxn ang="0">
                  <a:pos x="86" y="100"/>
                </a:cxn>
                <a:cxn ang="0">
                  <a:pos x="86" y="357"/>
                </a:cxn>
                <a:cxn ang="0">
                  <a:pos x="82" y="367"/>
                </a:cxn>
                <a:cxn ang="0">
                  <a:pos x="21" y="428"/>
                </a:cxn>
                <a:cxn ang="0">
                  <a:pos x="9" y="404"/>
                </a:cxn>
                <a:cxn ang="0">
                  <a:pos x="2" y="364"/>
                </a:cxn>
                <a:cxn ang="0">
                  <a:pos x="8" y="306"/>
                </a:cxn>
                <a:cxn ang="0">
                  <a:pos x="16" y="229"/>
                </a:cxn>
                <a:cxn ang="0">
                  <a:pos x="30" y="122"/>
                </a:cxn>
                <a:cxn ang="0">
                  <a:pos x="52" y="75"/>
                </a:cxn>
                <a:cxn ang="0">
                  <a:pos x="74" y="58"/>
                </a:cxn>
                <a:cxn ang="0">
                  <a:pos x="188" y="2"/>
                </a:cxn>
                <a:cxn ang="0">
                  <a:pos x="197" y="4"/>
                </a:cxn>
                <a:cxn ang="0">
                  <a:pos x="281" y="48"/>
                </a:cxn>
                <a:cxn ang="0">
                  <a:pos x="365" y="7"/>
                </a:cxn>
                <a:cxn ang="0">
                  <a:pos x="368" y="4"/>
                </a:cxn>
                <a:cxn ang="0">
                  <a:pos x="376" y="2"/>
                </a:cxn>
                <a:cxn ang="0">
                  <a:pos x="474" y="50"/>
                </a:cxn>
                <a:cxn ang="0">
                  <a:pos x="504" y="68"/>
                </a:cxn>
                <a:cxn ang="0">
                  <a:pos x="531" y="114"/>
                </a:cxn>
                <a:cxn ang="0">
                  <a:pos x="542" y="175"/>
                </a:cxn>
                <a:cxn ang="0">
                  <a:pos x="551" y="260"/>
                </a:cxn>
                <a:cxn ang="0">
                  <a:pos x="558" y="332"/>
                </a:cxn>
                <a:cxn ang="0">
                  <a:pos x="561" y="364"/>
                </a:cxn>
                <a:cxn ang="0">
                  <a:pos x="553" y="409"/>
                </a:cxn>
                <a:cxn ang="0">
                  <a:pos x="543" y="428"/>
                </a:cxn>
                <a:cxn ang="0">
                  <a:pos x="539" y="424"/>
                </a:cxn>
                <a:cxn ang="0">
                  <a:pos x="482" y="367"/>
                </a:cxn>
                <a:cxn ang="0">
                  <a:pos x="478" y="357"/>
                </a:cxn>
                <a:cxn ang="0">
                  <a:pos x="478" y="100"/>
                </a:cxn>
                <a:cxn ang="0">
                  <a:pos x="478" y="93"/>
                </a:cxn>
                <a:cxn ang="0">
                  <a:pos x="86" y="93"/>
                </a:cxn>
              </a:cxnLst>
              <a:rect l="0" t="0" r="r" b="b"/>
              <a:pathLst>
                <a:path w="563" h="428">
                  <a:moveTo>
                    <a:pt x="86" y="93"/>
                  </a:moveTo>
                  <a:cubicBezTo>
                    <a:pt x="86" y="96"/>
                    <a:pt x="86" y="98"/>
                    <a:pt x="86" y="100"/>
                  </a:cubicBezTo>
                  <a:cubicBezTo>
                    <a:pt x="86" y="186"/>
                    <a:pt x="86" y="272"/>
                    <a:pt x="86" y="357"/>
                  </a:cubicBezTo>
                  <a:cubicBezTo>
                    <a:pt x="86" y="361"/>
                    <a:pt x="85" y="364"/>
                    <a:pt x="82" y="367"/>
                  </a:cubicBezTo>
                  <a:cubicBezTo>
                    <a:pt x="62" y="387"/>
                    <a:pt x="42" y="407"/>
                    <a:pt x="21" y="428"/>
                  </a:cubicBezTo>
                  <a:cubicBezTo>
                    <a:pt x="17" y="420"/>
                    <a:pt x="13" y="412"/>
                    <a:pt x="9" y="404"/>
                  </a:cubicBezTo>
                  <a:cubicBezTo>
                    <a:pt x="3" y="391"/>
                    <a:pt x="0" y="378"/>
                    <a:pt x="2" y="364"/>
                  </a:cubicBezTo>
                  <a:cubicBezTo>
                    <a:pt x="3" y="344"/>
                    <a:pt x="6" y="325"/>
                    <a:pt x="8" y="306"/>
                  </a:cubicBezTo>
                  <a:cubicBezTo>
                    <a:pt x="10" y="280"/>
                    <a:pt x="13" y="254"/>
                    <a:pt x="16" y="229"/>
                  </a:cubicBezTo>
                  <a:cubicBezTo>
                    <a:pt x="20" y="193"/>
                    <a:pt x="22" y="157"/>
                    <a:pt x="30" y="122"/>
                  </a:cubicBezTo>
                  <a:cubicBezTo>
                    <a:pt x="34" y="105"/>
                    <a:pt x="40" y="88"/>
                    <a:pt x="52" y="75"/>
                  </a:cubicBezTo>
                  <a:cubicBezTo>
                    <a:pt x="59" y="69"/>
                    <a:pt x="66" y="62"/>
                    <a:pt x="74" y="58"/>
                  </a:cubicBezTo>
                  <a:cubicBezTo>
                    <a:pt x="112" y="39"/>
                    <a:pt x="150" y="21"/>
                    <a:pt x="188" y="2"/>
                  </a:cubicBezTo>
                  <a:cubicBezTo>
                    <a:pt x="192" y="0"/>
                    <a:pt x="194" y="1"/>
                    <a:pt x="197" y="4"/>
                  </a:cubicBezTo>
                  <a:cubicBezTo>
                    <a:pt x="217" y="33"/>
                    <a:pt x="246" y="48"/>
                    <a:pt x="281" y="48"/>
                  </a:cubicBezTo>
                  <a:cubicBezTo>
                    <a:pt x="315" y="49"/>
                    <a:pt x="344" y="35"/>
                    <a:pt x="365" y="7"/>
                  </a:cubicBezTo>
                  <a:cubicBezTo>
                    <a:pt x="366" y="6"/>
                    <a:pt x="367" y="5"/>
                    <a:pt x="368" y="4"/>
                  </a:cubicBezTo>
                  <a:cubicBezTo>
                    <a:pt x="370" y="1"/>
                    <a:pt x="372" y="0"/>
                    <a:pt x="376" y="2"/>
                  </a:cubicBezTo>
                  <a:cubicBezTo>
                    <a:pt x="408" y="18"/>
                    <a:pt x="441" y="34"/>
                    <a:pt x="474" y="50"/>
                  </a:cubicBezTo>
                  <a:cubicBezTo>
                    <a:pt x="484" y="56"/>
                    <a:pt x="495" y="61"/>
                    <a:pt x="504" y="68"/>
                  </a:cubicBezTo>
                  <a:cubicBezTo>
                    <a:pt x="519" y="80"/>
                    <a:pt x="526" y="96"/>
                    <a:pt x="531" y="114"/>
                  </a:cubicBezTo>
                  <a:cubicBezTo>
                    <a:pt x="537" y="134"/>
                    <a:pt x="539" y="154"/>
                    <a:pt x="542" y="175"/>
                  </a:cubicBezTo>
                  <a:cubicBezTo>
                    <a:pt x="545" y="203"/>
                    <a:pt x="548" y="231"/>
                    <a:pt x="551" y="260"/>
                  </a:cubicBezTo>
                  <a:cubicBezTo>
                    <a:pt x="553" y="284"/>
                    <a:pt x="556" y="308"/>
                    <a:pt x="558" y="332"/>
                  </a:cubicBezTo>
                  <a:cubicBezTo>
                    <a:pt x="559" y="343"/>
                    <a:pt x="560" y="353"/>
                    <a:pt x="561" y="364"/>
                  </a:cubicBezTo>
                  <a:cubicBezTo>
                    <a:pt x="563" y="380"/>
                    <a:pt x="561" y="395"/>
                    <a:pt x="553" y="409"/>
                  </a:cubicBezTo>
                  <a:cubicBezTo>
                    <a:pt x="550" y="415"/>
                    <a:pt x="547" y="421"/>
                    <a:pt x="543" y="428"/>
                  </a:cubicBezTo>
                  <a:cubicBezTo>
                    <a:pt x="542" y="426"/>
                    <a:pt x="541" y="425"/>
                    <a:pt x="539" y="424"/>
                  </a:cubicBezTo>
                  <a:cubicBezTo>
                    <a:pt x="520" y="405"/>
                    <a:pt x="502" y="386"/>
                    <a:pt x="482" y="367"/>
                  </a:cubicBezTo>
                  <a:cubicBezTo>
                    <a:pt x="479" y="364"/>
                    <a:pt x="478" y="361"/>
                    <a:pt x="478" y="357"/>
                  </a:cubicBezTo>
                  <a:cubicBezTo>
                    <a:pt x="478" y="272"/>
                    <a:pt x="478" y="186"/>
                    <a:pt x="478" y="100"/>
                  </a:cubicBezTo>
                  <a:cubicBezTo>
                    <a:pt x="478" y="98"/>
                    <a:pt x="478" y="96"/>
                    <a:pt x="478" y="93"/>
                  </a:cubicBezTo>
                  <a:cubicBezTo>
                    <a:pt x="347" y="93"/>
                    <a:pt x="217" y="93"/>
                    <a:pt x="86" y="93"/>
                  </a:cubicBezTo>
                  <a:close/>
                </a:path>
              </a:pathLst>
            </a:custGeom>
            <a:solidFill>
              <a:schemeClr val="accent4"/>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35" name="Freeform 129"/>
            <p:cNvSpPr>
              <a:spLocks noEditPoints="1"/>
            </p:cNvSpPr>
            <p:nvPr/>
          </p:nvSpPr>
          <p:spPr bwMode="gray">
            <a:xfrm>
              <a:off x="3162" y="1164"/>
              <a:ext cx="220" cy="154"/>
            </a:xfrm>
            <a:custGeom>
              <a:avLst/>
              <a:gdLst/>
              <a:ahLst/>
              <a:cxnLst>
                <a:cxn ang="0">
                  <a:pos x="0" y="228"/>
                </a:cxn>
                <a:cxn ang="0">
                  <a:pos x="0" y="0"/>
                </a:cxn>
                <a:cxn ang="0">
                  <a:pos x="326" y="0"/>
                </a:cxn>
                <a:cxn ang="0">
                  <a:pos x="326" y="228"/>
                </a:cxn>
                <a:cxn ang="0">
                  <a:pos x="0" y="228"/>
                </a:cxn>
                <a:cxn ang="0">
                  <a:pos x="109" y="164"/>
                </a:cxn>
                <a:cxn ang="0">
                  <a:pos x="109" y="148"/>
                </a:cxn>
                <a:cxn ang="0">
                  <a:pos x="105" y="141"/>
                </a:cxn>
                <a:cxn ang="0">
                  <a:pos x="68" y="121"/>
                </a:cxn>
                <a:cxn ang="0">
                  <a:pos x="55" y="114"/>
                </a:cxn>
                <a:cxn ang="0">
                  <a:pos x="59" y="111"/>
                </a:cxn>
                <a:cxn ang="0">
                  <a:pos x="106" y="85"/>
                </a:cxn>
                <a:cxn ang="0">
                  <a:pos x="109" y="81"/>
                </a:cxn>
                <a:cxn ang="0">
                  <a:pos x="109" y="63"/>
                </a:cxn>
                <a:cxn ang="0">
                  <a:pos x="104" y="66"/>
                </a:cxn>
                <a:cxn ang="0">
                  <a:pos x="44" y="98"/>
                </a:cxn>
                <a:cxn ang="0">
                  <a:pos x="32" y="118"/>
                </a:cxn>
                <a:cxn ang="0">
                  <a:pos x="36" y="125"/>
                </a:cxn>
                <a:cxn ang="0">
                  <a:pos x="104" y="161"/>
                </a:cxn>
                <a:cxn ang="0">
                  <a:pos x="109" y="164"/>
                </a:cxn>
                <a:cxn ang="0">
                  <a:pos x="277" y="114"/>
                </a:cxn>
                <a:cxn ang="0">
                  <a:pos x="273" y="116"/>
                </a:cxn>
                <a:cxn ang="0">
                  <a:pos x="227" y="142"/>
                </a:cxn>
                <a:cxn ang="0">
                  <a:pos x="223" y="145"/>
                </a:cxn>
                <a:cxn ang="0">
                  <a:pos x="223" y="164"/>
                </a:cxn>
                <a:cxn ang="0">
                  <a:pos x="228" y="161"/>
                </a:cxn>
                <a:cxn ang="0">
                  <a:pos x="288" y="129"/>
                </a:cxn>
                <a:cxn ang="0">
                  <a:pos x="300" y="109"/>
                </a:cxn>
                <a:cxn ang="0">
                  <a:pos x="295" y="102"/>
                </a:cxn>
                <a:cxn ang="0">
                  <a:pos x="231" y="67"/>
                </a:cxn>
                <a:cxn ang="0">
                  <a:pos x="223" y="63"/>
                </a:cxn>
                <a:cxn ang="0">
                  <a:pos x="223" y="79"/>
                </a:cxn>
                <a:cxn ang="0">
                  <a:pos x="227" y="86"/>
                </a:cxn>
                <a:cxn ang="0">
                  <a:pos x="277" y="114"/>
                </a:cxn>
                <a:cxn ang="0">
                  <a:pos x="136" y="167"/>
                </a:cxn>
                <a:cxn ang="0">
                  <a:pos x="150" y="167"/>
                </a:cxn>
                <a:cxn ang="0">
                  <a:pos x="157" y="163"/>
                </a:cxn>
                <a:cxn ang="0">
                  <a:pos x="197" y="62"/>
                </a:cxn>
                <a:cxn ang="0">
                  <a:pos x="199" y="57"/>
                </a:cxn>
                <a:cxn ang="0">
                  <a:pos x="185" y="57"/>
                </a:cxn>
                <a:cxn ang="0">
                  <a:pos x="178" y="62"/>
                </a:cxn>
                <a:cxn ang="0">
                  <a:pos x="153" y="126"/>
                </a:cxn>
                <a:cxn ang="0">
                  <a:pos x="136" y="167"/>
                </a:cxn>
              </a:cxnLst>
              <a:rect l="0" t="0" r="r" b="b"/>
              <a:pathLst>
                <a:path w="326" h="228">
                  <a:moveTo>
                    <a:pt x="0" y="228"/>
                  </a:moveTo>
                  <a:cubicBezTo>
                    <a:pt x="0" y="152"/>
                    <a:pt x="0" y="76"/>
                    <a:pt x="0" y="0"/>
                  </a:cubicBezTo>
                  <a:cubicBezTo>
                    <a:pt x="109" y="0"/>
                    <a:pt x="217" y="0"/>
                    <a:pt x="326" y="0"/>
                  </a:cubicBezTo>
                  <a:cubicBezTo>
                    <a:pt x="326" y="76"/>
                    <a:pt x="326" y="152"/>
                    <a:pt x="326" y="228"/>
                  </a:cubicBezTo>
                  <a:cubicBezTo>
                    <a:pt x="218" y="228"/>
                    <a:pt x="109" y="228"/>
                    <a:pt x="0" y="228"/>
                  </a:cubicBezTo>
                  <a:close/>
                  <a:moveTo>
                    <a:pt x="109" y="164"/>
                  </a:moveTo>
                  <a:cubicBezTo>
                    <a:pt x="109" y="158"/>
                    <a:pt x="109" y="153"/>
                    <a:pt x="109" y="148"/>
                  </a:cubicBezTo>
                  <a:cubicBezTo>
                    <a:pt x="109" y="145"/>
                    <a:pt x="108" y="143"/>
                    <a:pt x="105" y="141"/>
                  </a:cubicBezTo>
                  <a:cubicBezTo>
                    <a:pt x="93" y="135"/>
                    <a:pt x="80" y="128"/>
                    <a:pt x="68" y="121"/>
                  </a:cubicBezTo>
                  <a:cubicBezTo>
                    <a:pt x="64" y="119"/>
                    <a:pt x="60" y="117"/>
                    <a:pt x="55" y="114"/>
                  </a:cubicBezTo>
                  <a:cubicBezTo>
                    <a:pt x="57" y="113"/>
                    <a:pt x="58" y="112"/>
                    <a:pt x="59" y="111"/>
                  </a:cubicBezTo>
                  <a:cubicBezTo>
                    <a:pt x="75" y="102"/>
                    <a:pt x="90" y="94"/>
                    <a:pt x="106" y="85"/>
                  </a:cubicBezTo>
                  <a:cubicBezTo>
                    <a:pt x="107" y="84"/>
                    <a:pt x="109" y="83"/>
                    <a:pt x="109" y="81"/>
                  </a:cubicBezTo>
                  <a:cubicBezTo>
                    <a:pt x="109" y="76"/>
                    <a:pt x="109" y="70"/>
                    <a:pt x="109" y="63"/>
                  </a:cubicBezTo>
                  <a:cubicBezTo>
                    <a:pt x="107" y="64"/>
                    <a:pt x="105" y="65"/>
                    <a:pt x="104" y="66"/>
                  </a:cubicBezTo>
                  <a:cubicBezTo>
                    <a:pt x="84" y="76"/>
                    <a:pt x="64" y="88"/>
                    <a:pt x="44" y="98"/>
                  </a:cubicBezTo>
                  <a:cubicBezTo>
                    <a:pt x="34" y="102"/>
                    <a:pt x="30" y="108"/>
                    <a:pt x="32" y="118"/>
                  </a:cubicBezTo>
                  <a:cubicBezTo>
                    <a:pt x="32" y="121"/>
                    <a:pt x="33" y="123"/>
                    <a:pt x="36" y="125"/>
                  </a:cubicBezTo>
                  <a:cubicBezTo>
                    <a:pt x="59" y="137"/>
                    <a:pt x="81" y="149"/>
                    <a:pt x="104" y="161"/>
                  </a:cubicBezTo>
                  <a:cubicBezTo>
                    <a:pt x="105" y="162"/>
                    <a:pt x="107" y="163"/>
                    <a:pt x="109" y="164"/>
                  </a:cubicBezTo>
                  <a:close/>
                  <a:moveTo>
                    <a:pt x="277" y="114"/>
                  </a:moveTo>
                  <a:cubicBezTo>
                    <a:pt x="275" y="115"/>
                    <a:pt x="274" y="115"/>
                    <a:pt x="273" y="116"/>
                  </a:cubicBezTo>
                  <a:cubicBezTo>
                    <a:pt x="258" y="125"/>
                    <a:pt x="242" y="133"/>
                    <a:pt x="227" y="142"/>
                  </a:cubicBezTo>
                  <a:cubicBezTo>
                    <a:pt x="225" y="142"/>
                    <a:pt x="223" y="144"/>
                    <a:pt x="223" y="145"/>
                  </a:cubicBezTo>
                  <a:cubicBezTo>
                    <a:pt x="223" y="151"/>
                    <a:pt x="223" y="157"/>
                    <a:pt x="223" y="164"/>
                  </a:cubicBezTo>
                  <a:cubicBezTo>
                    <a:pt x="225" y="163"/>
                    <a:pt x="227" y="162"/>
                    <a:pt x="228" y="161"/>
                  </a:cubicBezTo>
                  <a:cubicBezTo>
                    <a:pt x="248" y="150"/>
                    <a:pt x="268" y="139"/>
                    <a:pt x="288" y="129"/>
                  </a:cubicBezTo>
                  <a:cubicBezTo>
                    <a:pt x="297" y="125"/>
                    <a:pt x="301" y="119"/>
                    <a:pt x="300" y="109"/>
                  </a:cubicBezTo>
                  <a:cubicBezTo>
                    <a:pt x="299" y="106"/>
                    <a:pt x="298" y="104"/>
                    <a:pt x="295" y="102"/>
                  </a:cubicBezTo>
                  <a:cubicBezTo>
                    <a:pt x="274" y="91"/>
                    <a:pt x="252" y="79"/>
                    <a:pt x="231" y="67"/>
                  </a:cubicBezTo>
                  <a:cubicBezTo>
                    <a:pt x="229" y="66"/>
                    <a:pt x="226" y="65"/>
                    <a:pt x="223" y="63"/>
                  </a:cubicBezTo>
                  <a:cubicBezTo>
                    <a:pt x="223" y="69"/>
                    <a:pt x="223" y="74"/>
                    <a:pt x="223" y="79"/>
                  </a:cubicBezTo>
                  <a:cubicBezTo>
                    <a:pt x="223" y="82"/>
                    <a:pt x="224" y="84"/>
                    <a:pt x="227" y="86"/>
                  </a:cubicBezTo>
                  <a:cubicBezTo>
                    <a:pt x="243" y="95"/>
                    <a:pt x="260" y="104"/>
                    <a:pt x="277" y="114"/>
                  </a:cubicBezTo>
                  <a:close/>
                  <a:moveTo>
                    <a:pt x="136" y="167"/>
                  </a:moveTo>
                  <a:cubicBezTo>
                    <a:pt x="142" y="167"/>
                    <a:pt x="146" y="167"/>
                    <a:pt x="150" y="167"/>
                  </a:cubicBezTo>
                  <a:cubicBezTo>
                    <a:pt x="154" y="168"/>
                    <a:pt x="156" y="166"/>
                    <a:pt x="157" y="163"/>
                  </a:cubicBezTo>
                  <a:cubicBezTo>
                    <a:pt x="170" y="129"/>
                    <a:pt x="184" y="96"/>
                    <a:pt x="197" y="62"/>
                  </a:cubicBezTo>
                  <a:cubicBezTo>
                    <a:pt x="198" y="61"/>
                    <a:pt x="198" y="59"/>
                    <a:pt x="199" y="57"/>
                  </a:cubicBezTo>
                  <a:cubicBezTo>
                    <a:pt x="194" y="57"/>
                    <a:pt x="189" y="58"/>
                    <a:pt x="185" y="57"/>
                  </a:cubicBezTo>
                  <a:cubicBezTo>
                    <a:pt x="181" y="57"/>
                    <a:pt x="180" y="58"/>
                    <a:pt x="178" y="62"/>
                  </a:cubicBezTo>
                  <a:cubicBezTo>
                    <a:pt x="170" y="83"/>
                    <a:pt x="161" y="105"/>
                    <a:pt x="153" y="126"/>
                  </a:cubicBezTo>
                  <a:cubicBezTo>
                    <a:pt x="147" y="140"/>
                    <a:pt x="142" y="153"/>
                    <a:pt x="136" y="167"/>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36" name="Freeform 130"/>
            <p:cNvSpPr>
              <a:spLocks/>
            </p:cNvSpPr>
            <p:nvPr/>
          </p:nvSpPr>
          <p:spPr bwMode="gray">
            <a:xfrm>
              <a:off x="3183" y="859"/>
              <a:ext cx="177" cy="205"/>
            </a:xfrm>
            <a:custGeom>
              <a:avLst/>
              <a:gdLst/>
              <a:ahLst/>
              <a:cxnLst>
                <a:cxn ang="0">
                  <a:pos x="99" y="304"/>
                </a:cxn>
                <a:cxn ang="0">
                  <a:pos x="63" y="300"/>
                </a:cxn>
                <a:cxn ang="0">
                  <a:pos x="25" y="292"/>
                </a:cxn>
                <a:cxn ang="0">
                  <a:pos x="1" y="261"/>
                </a:cxn>
                <a:cxn ang="0">
                  <a:pos x="7" y="182"/>
                </a:cxn>
                <a:cxn ang="0">
                  <a:pos x="26" y="91"/>
                </a:cxn>
                <a:cxn ang="0">
                  <a:pos x="75" y="19"/>
                </a:cxn>
                <a:cxn ang="0">
                  <a:pos x="138" y="0"/>
                </a:cxn>
                <a:cxn ang="0">
                  <a:pos x="138" y="12"/>
                </a:cxn>
                <a:cxn ang="0">
                  <a:pos x="147" y="20"/>
                </a:cxn>
                <a:cxn ang="0">
                  <a:pos x="169" y="23"/>
                </a:cxn>
                <a:cxn ang="0">
                  <a:pos x="225" y="70"/>
                </a:cxn>
                <a:cxn ang="0">
                  <a:pos x="245" y="127"/>
                </a:cxn>
                <a:cxn ang="0">
                  <a:pos x="262" y="256"/>
                </a:cxn>
                <a:cxn ang="0">
                  <a:pos x="257" y="279"/>
                </a:cxn>
                <a:cxn ang="0">
                  <a:pos x="239" y="292"/>
                </a:cxn>
                <a:cxn ang="0">
                  <a:pos x="168" y="304"/>
                </a:cxn>
                <a:cxn ang="0">
                  <a:pos x="164" y="304"/>
                </a:cxn>
                <a:cxn ang="0">
                  <a:pos x="188" y="280"/>
                </a:cxn>
                <a:cxn ang="0">
                  <a:pos x="207" y="226"/>
                </a:cxn>
                <a:cxn ang="0">
                  <a:pos x="210" y="166"/>
                </a:cxn>
                <a:cxn ang="0">
                  <a:pos x="205" y="161"/>
                </a:cxn>
                <a:cxn ang="0">
                  <a:pos x="83" y="100"/>
                </a:cxn>
                <a:cxn ang="0">
                  <a:pos x="76" y="98"/>
                </a:cxn>
                <a:cxn ang="0">
                  <a:pos x="62" y="112"/>
                </a:cxn>
                <a:cxn ang="0">
                  <a:pos x="52" y="154"/>
                </a:cxn>
                <a:cxn ang="0">
                  <a:pos x="64" y="252"/>
                </a:cxn>
                <a:cxn ang="0">
                  <a:pos x="99" y="304"/>
                </a:cxn>
              </a:cxnLst>
              <a:rect l="0" t="0" r="r" b="b"/>
              <a:pathLst>
                <a:path w="262" h="304">
                  <a:moveTo>
                    <a:pt x="99" y="304"/>
                  </a:moveTo>
                  <a:cubicBezTo>
                    <a:pt x="87" y="303"/>
                    <a:pt x="75" y="301"/>
                    <a:pt x="63" y="300"/>
                  </a:cubicBezTo>
                  <a:cubicBezTo>
                    <a:pt x="50" y="298"/>
                    <a:pt x="38" y="295"/>
                    <a:pt x="25" y="292"/>
                  </a:cubicBezTo>
                  <a:cubicBezTo>
                    <a:pt x="10" y="289"/>
                    <a:pt x="0" y="277"/>
                    <a:pt x="1" y="261"/>
                  </a:cubicBezTo>
                  <a:cubicBezTo>
                    <a:pt x="2" y="235"/>
                    <a:pt x="4" y="208"/>
                    <a:pt x="7" y="182"/>
                  </a:cubicBezTo>
                  <a:cubicBezTo>
                    <a:pt x="11" y="151"/>
                    <a:pt x="17" y="121"/>
                    <a:pt x="26" y="91"/>
                  </a:cubicBezTo>
                  <a:cubicBezTo>
                    <a:pt x="35" y="62"/>
                    <a:pt x="49" y="36"/>
                    <a:pt x="75" y="19"/>
                  </a:cubicBezTo>
                  <a:cubicBezTo>
                    <a:pt x="94" y="6"/>
                    <a:pt x="115" y="1"/>
                    <a:pt x="138" y="0"/>
                  </a:cubicBezTo>
                  <a:cubicBezTo>
                    <a:pt x="138" y="4"/>
                    <a:pt x="138" y="8"/>
                    <a:pt x="138" y="12"/>
                  </a:cubicBezTo>
                  <a:cubicBezTo>
                    <a:pt x="138" y="18"/>
                    <a:pt x="140" y="20"/>
                    <a:pt x="147" y="20"/>
                  </a:cubicBezTo>
                  <a:cubicBezTo>
                    <a:pt x="154" y="21"/>
                    <a:pt x="162" y="21"/>
                    <a:pt x="169" y="23"/>
                  </a:cubicBezTo>
                  <a:cubicBezTo>
                    <a:pt x="194" y="30"/>
                    <a:pt x="212" y="48"/>
                    <a:pt x="225" y="70"/>
                  </a:cubicBezTo>
                  <a:cubicBezTo>
                    <a:pt x="236" y="87"/>
                    <a:pt x="240" y="107"/>
                    <a:pt x="245" y="127"/>
                  </a:cubicBezTo>
                  <a:cubicBezTo>
                    <a:pt x="255" y="170"/>
                    <a:pt x="260" y="212"/>
                    <a:pt x="262" y="256"/>
                  </a:cubicBezTo>
                  <a:cubicBezTo>
                    <a:pt x="262" y="264"/>
                    <a:pt x="261" y="272"/>
                    <a:pt x="257" y="279"/>
                  </a:cubicBezTo>
                  <a:cubicBezTo>
                    <a:pt x="253" y="286"/>
                    <a:pt x="247" y="290"/>
                    <a:pt x="239" y="292"/>
                  </a:cubicBezTo>
                  <a:cubicBezTo>
                    <a:pt x="216" y="298"/>
                    <a:pt x="192" y="302"/>
                    <a:pt x="168" y="304"/>
                  </a:cubicBezTo>
                  <a:cubicBezTo>
                    <a:pt x="167" y="304"/>
                    <a:pt x="166" y="304"/>
                    <a:pt x="164" y="304"/>
                  </a:cubicBezTo>
                  <a:cubicBezTo>
                    <a:pt x="175" y="297"/>
                    <a:pt x="182" y="289"/>
                    <a:pt x="188" y="280"/>
                  </a:cubicBezTo>
                  <a:cubicBezTo>
                    <a:pt x="198" y="264"/>
                    <a:pt x="203" y="245"/>
                    <a:pt x="207" y="226"/>
                  </a:cubicBezTo>
                  <a:cubicBezTo>
                    <a:pt x="210" y="206"/>
                    <a:pt x="211" y="186"/>
                    <a:pt x="210" y="166"/>
                  </a:cubicBezTo>
                  <a:cubicBezTo>
                    <a:pt x="210" y="162"/>
                    <a:pt x="209" y="161"/>
                    <a:pt x="205" y="161"/>
                  </a:cubicBezTo>
                  <a:cubicBezTo>
                    <a:pt x="155" y="159"/>
                    <a:pt x="115" y="137"/>
                    <a:pt x="83" y="100"/>
                  </a:cubicBezTo>
                  <a:cubicBezTo>
                    <a:pt x="81" y="97"/>
                    <a:pt x="79" y="97"/>
                    <a:pt x="76" y="98"/>
                  </a:cubicBezTo>
                  <a:cubicBezTo>
                    <a:pt x="69" y="101"/>
                    <a:pt x="65" y="106"/>
                    <a:pt x="62" y="112"/>
                  </a:cubicBezTo>
                  <a:cubicBezTo>
                    <a:pt x="55" y="125"/>
                    <a:pt x="52" y="139"/>
                    <a:pt x="52" y="154"/>
                  </a:cubicBezTo>
                  <a:cubicBezTo>
                    <a:pt x="51" y="187"/>
                    <a:pt x="54" y="220"/>
                    <a:pt x="64" y="252"/>
                  </a:cubicBezTo>
                  <a:cubicBezTo>
                    <a:pt x="71" y="272"/>
                    <a:pt x="81" y="290"/>
                    <a:pt x="99" y="304"/>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37" name="Freeform 131"/>
            <p:cNvSpPr>
              <a:spLocks/>
            </p:cNvSpPr>
            <p:nvPr/>
          </p:nvSpPr>
          <p:spPr bwMode="gray">
            <a:xfrm>
              <a:off x="3228" y="1345"/>
              <a:ext cx="88" cy="23"/>
            </a:xfrm>
            <a:custGeom>
              <a:avLst/>
              <a:gdLst/>
              <a:ahLst/>
              <a:cxnLst>
                <a:cxn ang="0">
                  <a:pos x="0" y="33"/>
                </a:cxn>
                <a:cxn ang="0">
                  <a:pos x="10" y="2"/>
                </a:cxn>
                <a:cxn ang="0">
                  <a:pos x="14" y="0"/>
                </a:cxn>
                <a:cxn ang="0">
                  <a:pos x="116" y="0"/>
                </a:cxn>
                <a:cxn ang="0">
                  <a:pos x="120" y="2"/>
                </a:cxn>
                <a:cxn ang="0">
                  <a:pos x="130" y="33"/>
                </a:cxn>
                <a:cxn ang="0">
                  <a:pos x="0" y="33"/>
                </a:cxn>
              </a:cxnLst>
              <a:rect l="0" t="0" r="r" b="b"/>
              <a:pathLst>
                <a:path w="130" h="33">
                  <a:moveTo>
                    <a:pt x="0" y="33"/>
                  </a:moveTo>
                  <a:cubicBezTo>
                    <a:pt x="4" y="22"/>
                    <a:pt x="7" y="12"/>
                    <a:pt x="10" y="2"/>
                  </a:cubicBezTo>
                  <a:cubicBezTo>
                    <a:pt x="11" y="1"/>
                    <a:pt x="13" y="0"/>
                    <a:pt x="14" y="0"/>
                  </a:cubicBezTo>
                  <a:cubicBezTo>
                    <a:pt x="48" y="0"/>
                    <a:pt x="82" y="0"/>
                    <a:pt x="116" y="0"/>
                  </a:cubicBezTo>
                  <a:cubicBezTo>
                    <a:pt x="118" y="0"/>
                    <a:pt x="120" y="1"/>
                    <a:pt x="120" y="2"/>
                  </a:cubicBezTo>
                  <a:cubicBezTo>
                    <a:pt x="124" y="12"/>
                    <a:pt x="127" y="22"/>
                    <a:pt x="130" y="33"/>
                  </a:cubicBezTo>
                  <a:cubicBezTo>
                    <a:pt x="87" y="33"/>
                    <a:pt x="44" y="33"/>
                    <a:pt x="0" y="33"/>
                  </a:cubicBezTo>
                  <a:close/>
                </a:path>
              </a:pathLst>
            </a:custGeom>
            <a:solidFill>
              <a:srgbClr val="9DB0B3"/>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43" name="Freeform 132"/>
            <p:cNvSpPr>
              <a:spLocks/>
            </p:cNvSpPr>
            <p:nvPr/>
          </p:nvSpPr>
          <p:spPr bwMode="gray">
            <a:xfrm>
              <a:off x="3182" y="1206"/>
              <a:ext cx="53" cy="68"/>
            </a:xfrm>
            <a:custGeom>
              <a:avLst/>
              <a:gdLst/>
              <a:ahLst/>
              <a:cxnLst>
                <a:cxn ang="0">
                  <a:pos x="79" y="101"/>
                </a:cxn>
                <a:cxn ang="0">
                  <a:pos x="74" y="98"/>
                </a:cxn>
                <a:cxn ang="0">
                  <a:pos x="6" y="62"/>
                </a:cxn>
                <a:cxn ang="0">
                  <a:pos x="2" y="55"/>
                </a:cxn>
                <a:cxn ang="0">
                  <a:pos x="14" y="35"/>
                </a:cxn>
                <a:cxn ang="0">
                  <a:pos x="74" y="3"/>
                </a:cxn>
                <a:cxn ang="0">
                  <a:pos x="79" y="0"/>
                </a:cxn>
                <a:cxn ang="0">
                  <a:pos x="79" y="18"/>
                </a:cxn>
                <a:cxn ang="0">
                  <a:pos x="76" y="22"/>
                </a:cxn>
                <a:cxn ang="0">
                  <a:pos x="29" y="48"/>
                </a:cxn>
                <a:cxn ang="0">
                  <a:pos x="25" y="51"/>
                </a:cxn>
                <a:cxn ang="0">
                  <a:pos x="38" y="58"/>
                </a:cxn>
                <a:cxn ang="0">
                  <a:pos x="75" y="78"/>
                </a:cxn>
                <a:cxn ang="0">
                  <a:pos x="79" y="85"/>
                </a:cxn>
                <a:cxn ang="0">
                  <a:pos x="79" y="101"/>
                </a:cxn>
              </a:cxnLst>
              <a:rect l="0" t="0" r="r" b="b"/>
              <a:pathLst>
                <a:path w="79" h="101">
                  <a:moveTo>
                    <a:pt x="79" y="101"/>
                  </a:moveTo>
                  <a:cubicBezTo>
                    <a:pt x="77" y="100"/>
                    <a:pt x="75" y="99"/>
                    <a:pt x="74" y="98"/>
                  </a:cubicBezTo>
                  <a:cubicBezTo>
                    <a:pt x="51" y="86"/>
                    <a:pt x="29" y="74"/>
                    <a:pt x="6" y="62"/>
                  </a:cubicBezTo>
                  <a:cubicBezTo>
                    <a:pt x="3" y="60"/>
                    <a:pt x="2" y="58"/>
                    <a:pt x="2" y="55"/>
                  </a:cubicBezTo>
                  <a:cubicBezTo>
                    <a:pt x="0" y="45"/>
                    <a:pt x="4" y="39"/>
                    <a:pt x="14" y="35"/>
                  </a:cubicBezTo>
                  <a:cubicBezTo>
                    <a:pt x="34" y="25"/>
                    <a:pt x="54" y="13"/>
                    <a:pt x="74" y="3"/>
                  </a:cubicBezTo>
                  <a:cubicBezTo>
                    <a:pt x="75" y="2"/>
                    <a:pt x="77" y="1"/>
                    <a:pt x="79" y="0"/>
                  </a:cubicBezTo>
                  <a:cubicBezTo>
                    <a:pt x="79" y="7"/>
                    <a:pt x="79" y="13"/>
                    <a:pt x="79" y="18"/>
                  </a:cubicBezTo>
                  <a:cubicBezTo>
                    <a:pt x="79" y="20"/>
                    <a:pt x="77" y="21"/>
                    <a:pt x="76" y="22"/>
                  </a:cubicBezTo>
                  <a:cubicBezTo>
                    <a:pt x="60" y="31"/>
                    <a:pt x="45" y="39"/>
                    <a:pt x="29" y="48"/>
                  </a:cubicBezTo>
                  <a:cubicBezTo>
                    <a:pt x="28" y="49"/>
                    <a:pt x="27" y="50"/>
                    <a:pt x="25" y="51"/>
                  </a:cubicBezTo>
                  <a:cubicBezTo>
                    <a:pt x="30" y="54"/>
                    <a:pt x="34" y="56"/>
                    <a:pt x="38" y="58"/>
                  </a:cubicBezTo>
                  <a:cubicBezTo>
                    <a:pt x="50" y="65"/>
                    <a:pt x="63" y="72"/>
                    <a:pt x="75" y="78"/>
                  </a:cubicBezTo>
                  <a:cubicBezTo>
                    <a:pt x="78" y="80"/>
                    <a:pt x="79" y="82"/>
                    <a:pt x="79" y="85"/>
                  </a:cubicBezTo>
                  <a:cubicBezTo>
                    <a:pt x="79" y="90"/>
                    <a:pt x="79" y="95"/>
                    <a:pt x="79" y="101"/>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44" name="Freeform 133"/>
            <p:cNvSpPr>
              <a:spLocks/>
            </p:cNvSpPr>
            <p:nvPr/>
          </p:nvSpPr>
          <p:spPr bwMode="gray">
            <a:xfrm>
              <a:off x="3312" y="1206"/>
              <a:ext cx="53" cy="68"/>
            </a:xfrm>
            <a:custGeom>
              <a:avLst/>
              <a:gdLst/>
              <a:ahLst/>
              <a:cxnLst>
                <a:cxn ang="0">
                  <a:pos x="54" y="51"/>
                </a:cxn>
                <a:cxn ang="0">
                  <a:pos x="4" y="23"/>
                </a:cxn>
                <a:cxn ang="0">
                  <a:pos x="0" y="16"/>
                </a:cxn>
                <a:cxn ang="0">
                  <a:pos x="0" y="0"/>
                </a:cxn>
                <a:cxn ang="0">
                  <a:pos x="8" y="4"/>
                </a:cxn>
                <a:cxn ang="0">
                  <a:pos x="72" y="39"/>
                </a:cxn>
                <a:cxn ang="0">
                  <a:pos x="77" y="46"/>
                </a:cxn>
                <a:cxn ang="0">
                  <a:pos x="65" y="66"/>
                </a:cxn>
                <a:cxn ang="0">
                  <a:pos x="5" y="98"/>
                </a:cxn>
                <a:cxn ang="0">
                  <a:pos x="0" y="101"/>
                </a:cxn>
                <a:cxn ang="0">
                  <a:pos x="0" y="82"/>
                </a:cxn>
                <a:cxn ang="0">
                  <a:pos x="4" y="79"/>
                </a:cxn>
                <a:cxn ang="0">
                  <a:pos x="50" y="53"/>
                </a:cxn>
                <a:cxn ang="0">
                  <a:pos x="54" y="51"/>
                </a:cxn>
              </a:cxnLst>
              <a:rect l="0" t="0" r="r" b="b"/>
              <a:pathLst>
                <a:path w="78" h="101">
                  <a:moveTo>
                    <a:pt x="54" y="51"/>
                  </a:moveTo>
                  <a:cubicBezTo>
                    <a:pt x="37" y="41"/>
                    <a:pt x="20" y="32"/>
                    <a:pt x="4" y="23"/>
                  </a:cubicBezTo>
                  <a:cubicBezTo>
                    <a:pt x="1" y="21"/>
                    <a:pt x="0" y="19"/>
                    <a:pt x="0" y="16"/>
                  </a:cubicBezTo>
                  <a:cubicBezTo>
                    <a:pt x="0" y="11"/>
                    <a:pt x="0" y="6"/>
                    <a:pt x="0" y="0"/>
                  </a:cubicBezTo>
                  <a:cubicBezTo>
                    <a:pt x="3" y="2"/>
                    <a:pt x="6" y="3"/>
                    <a:pt x="8" y="4"/>
                  </a:cubicBezTo>
                  <a:cubicBezTo>
                    <a:pt x="29" y="16"/>
                    <a:pt x="51" y="28"/>
                    <a:pt x="72" y="39"/>
                  </a:cubicBezTo>
                  <a:cubicBezTo>
                    <a:pt x="75" y="41"/>
                    <a:pt x="76" y="43"/>
                    <a:pt x="77" y="46"/>
                  </a:cubicBezTo>
                  <a:cubicBezTo>
                    <a:pt x="78" y="56"/>
                    <a:pt x="74" y="62"/>
                    <a:pt x="65" y="66"/>
                  </a:cubicBezTo>
                  <a:cubicBezTo>
                    <a:pt x="45" y="76"/>
                    <a:pt x="25" y="87"/>
                    <a:pt x="5" y="98"/>
                  </a:cubicBezTo>
                  <a:cubicBezTo>
                    <a:pt x="4" y="99"/>
                    <a:pt x="2" y="100"/>
                    <a:pt x="0" y="101"/>
                  </a:cubicBezTo>
                  <a:cubicBezTo>
                    <a:pt x="0" y="94"/>
                    <a:pt x="0" y="88"/>
                    <a:pt x="0" y="82"/>
                  </a:cubicBezTo>
                  <a:cubicBezTo>
                    <a:pt x="0" y="81"/>
                    <a:pt x="2" y="79"/>
                    <a:pt x="4" y="79"/>
                  </a:cubicBezTo>
                  <a:cubicBezTo>
                    <a:pt x="19" y="70"/>
                    <a:pt x="35" y="62"/>
                    <a:pt x="50" y="53"/>
                  </a:cubicBezTo>
                  <a:cubicBezTo>
                    <a:pt x="51" y="52"/>
                    <a:pt x="52" y="52"/>
                    <a:pt x="54" y="51"/>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45" name="Freeform 134"/>
            <p:cNvSpPr>
              <a:spLocks/>
            </p:cNvSpPr>
            <p:nvPr/>
          </p:nvSpPr>
          <p:spPr bwMode="gray">
            <a:xfrm>
              <a:off x="3254" y="1202"/>
              <a:ext cx="42" cy="75"/>
            </a:xfrm>
            <a:custGeom>
              <a:avLst/>
              <a:gdLst/>
              <a:ahLst/>
              <a:cxnLst>
                <a:cxn ang="0">
                  <a:pos x="0" y="110"/>
                </a:cxn>
                <a:cxn ang="0">
                  <a:pos x="17" y="69"/>
                </a:cxn>
                <a:cxn ang="0">
                  <a:pos x="42" y="5"/>
                </a:cxn>
                <a:cxn ang="0">
                  <a:pos x="49" y="0"/>
                </a:cxn>
                <a:cxn ang="0">
                  <a:pos x="63" y="0"/>
                </a:cxn>
                <a:cxn ang="0">
                  <a:pos x="61" y="5"/>
                </a:cxn>
                <a:cxn ang="0">
                  <a:pos x="21" y="106"/>
                </a:cxn>
                <a:cxn ang="0">
                  <a:pos x="14" y="110"/>
                </a:cxn>
                <a:cxn ang="0">
                  <a:pos x="0" y="110"/>
                </a:cxn>
              </a:cxnLst>
              <a:rect l="0" t="0" r="r" b="b"/>
              <a:pathLst>
                <a:path w="63" h="111">
                  <a:moveTo>
                    <a:pt x="0" y="110"/>
                  </a:moveTo>
                  <a:cubicBezTo>
                    <a:pt x="6" y="96"/>
                    <a:pt x="11" y="83"/>
                    <a:pt x="17" y="69"/>
                  </a:cubicBezTo>
                  <a:cubicBezTo>
                    <a:pt x="25" y="48"/>
                    <a:pt x="34" y="26"/>
                    <a:pt x="42" y="5"/>
                  </a:cubicBezTo>
                  <a:cubicBezTo>
                    <a:pt x="44" y="1"/>
                    <a:pt x="45" y="0"/>
                    <a:pt x="49" y="0"/>
                  </a:cubicBezTo>
                  <a:cubicBezTo>
                    <a:pt x="53" y="1"/>
                    <a:pt x="58" y="0"/>
                    <a:pt x="63" y="0"/>
                  </a:cubicBezTo>
                  <a:cubicBezTo>
                    <a:pt x="62" y="2"/>
                    <a:pt x="62" y="4"/>
                    <a:pt x="61" y="5"/>
                  </a:cubicBezTo>
                  <a:cubicBezTo>
                    <a:pt x="48" y="39"/>
                    <a:pt x="34" y="72"/>
                    <a:pt x="21" y="106"/>
                  </a:cubicBezTo>
                  <a:cubicBezTo>
                    <a:pt x="20" y="109"/>
                    <a:pt x="18" y="111"/>
                    <a:pt x="14" y="110"/>
                  </a:cubicBezTo>
                  <a:cubicBezTo>
                    <a:pt x="10" y="110"/>
                    <a:pt x="6" y="110"/>
                    <a:pt x="0" y="110"/>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grpSp>
      <p:grpSp>
        <p:nvGrpSpPr>
          <p:cNvPr id="46" name="Group 45"/>
          <p:cNvGrpSpPr/>
          <p:nvPr/>
        </p:nvGrpSpPr>
        <p:grpSpPr bwMode="gray">
          <a:xfrm>
            <a:off x="4477046" y="1921043"/>
            <a:ext cx="380702" cy="743361"/>
            <a:chOff x="8317278" y="455823"/>
            <a:chExt cx="400162" cy="760296"/>
          </a:xfrm>
        </p:grpSpPr>
        <p:sp>
          <p:nvSpPr>
            <p:cNvPr id="47" name="Freeform 1008"/>
            <p:cNvSpPr>
              <a:spLocks noEditPoints="1"/>
            </p:cNvSpPr>
            <p:nvPr/>
          </p:nvSpPr>
          <p:spPr bwMode="gray">
            <a:xfrm>
              <a:off x="8317278" y="455823"/>
              <a:ext cx="400162" cy="760296"/>
            </a:xfrm>
            <a:custGeom>
              <a:avLst/>
              <a:gdLst/>
              <a:ahLst/>
              <a:cxnLst>
                <a:cxn ang="0">
                  <a:pos x="211" y="198"/>
                </a:cxn>
                <a:cxn ang="0">
                  <a:pos x="211" y="367"/>
                </a:cxn>
                <a:cxn ang="0">
                  <a:pos x="182" y="397"/>
                </a:cxn>
                <a:cxn ang="0">
                  <a:pos x="29" y="397"/>
                </a:cxn>
                <a:cxn ang="0">
                  <a:pos x="0" y="368"/>
                </a:cxn>
                <a:cxn ang="0">
                  <a:pos x="0" y="366"/>
                </a:cxn>
                <a:cxn ang="0">
                  <a:pos x="0" y="30"/>
                </a:cxn>
                <a:cxn ang="0">
                  <a:pos x="26" y="0"/>
                </a:cxn>
                <a:cxn ang="0">
                  <a:pos x="30" y="0"/>
                </a:cxn>
                <a:cxn ang="0">
                  <a:pos x="182" y="0"/>
                </a:cxn>
                <a:cxn ang="0">
                  <a:pos x="211" y="29"/>
                </a:cxn>
                <a:cxn ang="0">
                  <a:pos x="211" y="198"/>
                </a:cxn>
                <a:cxn ang="0">
                  <a:pos x="15" y="196"/>
                </a:cxn>
                <a:cxn ang="0">
                  <a:pos x="15" y="350"/>
                </a:cxn>
                <a:cxn ang="0">
                  <a:pos x="21" y="356"/>
                </a:cxn>
                <a:cxn ang="0">
                  <a:pos x="191" y="356"/>
                </a:cxn>
                <a:cxn ang="0">
                  <a:pos x="196" y="350"/>
                </a:cxn>
                <a:cxn ang="0">
                  <a:pos x="196" y="41"/>
                </a:cxn>
                <a:cxn ang="0">
                  <a:pos x="191" y="35"/>
                </a:cxn>
                <a:cxn ang="0">
                  <a:pos x="21" y="35"/>
                </a:cxn>
                <a:cxn ang="0">
                  <a:pos x="18" y="35"/>
                </a:cxn>
                <a:cxn ang="0">
                  <a:pos x="15" y="38"/>
                </a:cxn>
                <a:cxn ang="0">
                  <a:pos x="15" y="41"/>
                </a:cxn>
                <a:cxn ang="0">
                  <a:pos x="15" y="196"/>
                </a:cxn>
                <a:cxn ang="0">
                  <a:pos x="106" y="382"/>
                </a:cxn>
                <a:cxn ang="0">
                  <a:pos x="120" y="382"/>
                </a:cxn>
                <a:cxn ang="0">
                  <a:pos x="126" y="377"/>
                </a:cxn>
                <a:cxn ang="0">
                  <a:pos x="126" y="374"/>
                </a:cxn>
                <a:cxn ang="0">
                  <a:pos x="120" y="368"/>
                </a:cxn>
                <a:cxn ang="0">
                  <a:pos x="92" y="368"/>
                </a:cxn>
                <a:cxn ang="0">
                  <a:pos x="86" y="376"/>
                </a:cxn>
                <a:cxn ang="0">
                  <a:pos x="92" y="382"/>
                </a:cxn>
                <a:cxn ang="0">
                  <a:pos x="106" y="382"/>
                </a:cxn>
                <a:cxn ang="0">
                  <a:pos x="106" y="15"/>
                </a:cxn>
                <a:cxn ang="0">
                  <a:pos x="88" y="15"/>
                </a:cxn>
                <a:cxn ang="0">
                  <a:pos x="85" y="17"/>
                </a:cxn>
                <a:cxn ang="0">
                  <a:pos x="88" y="20"/>
                </a:cxn>
                <a:cxn ang="0">
                  <a:pos x="123" y="20"/>
                </a:cxn>
                <a:cxn ang="0">
                  <a:pos x="127" y="17"/>
                </a:cxn>
                <a:cxn ang="0">
                  <a:pos x="123" y="15"/>
                </a:cxn>
                <a:cxn ang="0">
                  <a:pos x="106" y="15"/>
                </a:cxn>
              </a:cxnLst>
              <a:rect l="0" t="0" r="r" b="b"/>
              <a:pathLst>
                <a:path w="211" h="397">
                  <a:moveTo>
                    <a:pt x="211" y="198"/>
                  </a:moveTo>
                  <a:cubicBezTo>
                    <a:pt x="211" y="254"/>
                    <a:pt x="211" y="310"/>
                    <a:pt x="211" y="367"/>
                  </a:cubicBezTo>
                  <a:cubicBezTo>
                    <a:pt x="211" y="383"/>
                    <a:pt x="198" y="397"/>
                    <a:pt x="182" y="397"/>
                  </a:cubicBezTo>
                  <a:cubicBezTo>
                    <a:pt x="131" y="397"/>
                    <a:pt x="80" y="397"/>
                    <a:pt x="29" y="397"/>
                  </a:cubicBezTo>
                  <a:cubicBezTo>
                    <a:pt x="14" y="397"/>
                    <a:pt x="1" y="383"/>
                    <a:pt x="0" y="368"/>
                  </a:cubicBezTo>
                  <a:cubicBezTo>
                    <a:pt x="0" y="367"/>
                    <a:pt x="0" y="367"/>
                    <a:pt x="0" y="366"/>
                  </a:cubicBezTo>
                  <a:cubicBezTo>
                    <a:pt x="0" y="254"/>
                    <a:pt x="0" y="142"/>
                    <a:pt x="0" y="30"/>
                  </a:cubicBezTo>
                  <a:cubicBezTo>
                    <a:pt x="0" y="14"/>
                    <a:pt x="11" y="2"/>
                    <a:pt x="26" y="0"/>
                  </a:cubicBezTo>
                  <a:cubicBezTo>
                    <a:pt x="27" y="0"/>
                    <a:pt x="29" y="0"/>
                    <a:pt x="30" y="0"/>
                  </a:cubicBezTo>
                  <a:cubicBezTo>
                    <a:pt x="80" y="0"/>
                    <a:pt x="131" y="0"/>
                    <a:pt x="182" y="0"/>
                  </a:cubicBezTo>
                  <a:cubicBezTo>
                    <a:pt x="198" y="0"/>
                    <a:pt x="211" y="13"/>
                    <a:pt x="211" y="29"/>
                  </a:cubicBezTo>
                  <a:cubicBezTo>
                    <a:pt x="211" y="85"/>
                    <a:pt x="211" y="142"/>
                    <a:pt x="211" y="198"/>
                  </a:cubicBezTo>
                  <a:close/>
                  <a:moveTo>
                    <a:pt x="15" y="196"/>
                  </a:moveTo>
                  <a:cubicBezTo>
                    <a:pt x="15" y="247"/>
                    <a:pt x="15" y="299"/>
                    <a:pt x="15" y="350"/>
                  </a:cubicBezTo>
                  <a:cubicBezTo>
                    <a:pt x="15" y="355"/>
                    <a:pt x="16" y="356"/>
                    <a:pt x="21" y="356"/>
                  </a:cubicBezTo>
                  <a:cubicBezTo>
                    <a:pt x="77" y="356"/>
                    <a:pt x="134" y="356"/>
                    <a:pt x="191" y="356"/>
                  </a:cubicBezTo>
                  <a:cubicBezTo>
                    <a:pt x="196" y="356"/>
                    <a:pt x="196" y="355"/>
                    <a:pt x="196" y="350"/>
                  </a:cubicBezTo>
                  <a:cubicBezTo>
                    <a:pt x="196" y="247"/>
                    <a:pt x="196" y="144"/>
                    <a:pt x="196" y="41"/>
                  </a:cubicBezTo>
                  <a:cubicBezTo>
                    <a:pt x="196" y="36"/>
                    <a:pt x="196" y="35"/>
                    <a:pt x="191" y="35"/>
                  </a:cubicBezTo>
                  <a:cubicBezTo>
                    <a:pt x="134" y="35"/>
                    <a:pt x="77" y="35"/>
                    <a:pt x="21" y="35"/>
                  </a:cubicBezTo>
                  <a:cubicBezTo>
                    <a:pt x="20" y="35"/>
                    <a:pt x="19" y="35"/>
                    <a:pt x="18" y="35"/>
                  </a:cubicBezTo>
                  <a:cubicBezTo>
                    <a:pt x="16" y="35"/>
                    <a:pt x="15" y="36"/>
                    <a:pt x="15" y="38"/>
                  </a:cubicBezTo>
                  <a:cubicBezTo>
                    <a:pt x="15" y="39"/>
                    <a:pt x="15" y="40"/>
                    <a:pt x="15" y="41"/>
                  </a:cubicBezTo>
                  <a:cubicBezTo>
                    <a:pt x="15" y="92"/>
                    <a:pt x="15" y="144"/>
                    <a:pt x="15" y="196"/>
                  </a:cubicBezTo>
                  <a:close/>
                  <a:moveTo>
                    <a:pt x="106" y="382"/>
                  </a:moveTo>
                  <a:cubicBezTo>
                    <a:pt x="110" y="382"/>
                    <a:pt x="115" y="383"/>
                    <a:pt x="120" y="382"/>
                  </a:cubicBezTo>
                  <a:cubicBezTo>
                    <a:pt x="123" y="382"/>
                    <a:pt x="125" y="380"/>
                    <a:pt x="126" y="377"/>
                  </a:cubicBezTo>
                  <a:cubicBezTo>
                    <a:pt x="126" y="376"/>
                    <a:pt x="126" y="375"/>
                    <a:pt x="126" y="374"/>
                  </a:cubicBezTo>
                  <a:cubicBezTo>
                    <a:pt x="126" y="370"/>
                    <a:pt x="123" y="368"/>
                    <a:pt x="120" y="368"/>
                  </a:cubicBezTo>
                  <a:cubicBezTo>
                    <a:pt x="111" y="368"/>
                    <a:pt x="101" y="368"/>
                    <a:pt x="92" y="368"/>
                  </a:cubicBezTo>
                  <a:cubicBezTo>
                    <a:pt x="87" y="368"/>
                    <a:pt x="85" y="371"/>
                    <a:pt x="86" y="376"/>
                  </a:cubicBezTo>
                  <a:cubicBezTo>
                    <a:pt x="86" y="380"/>
                    <a:pt x="88" y="382"/>
                    <a:pt x="92" y="382"/>
                  </a:cubicBezTo>
                  <a:cubicBezTo>
                    <a:pt x="97" y="382"/>
                    <a:pt x="101" y="382"/>
                    <a:pt x="106" y="382"/>
                  </a:cubicBezTo>
                  <a:close/>
                  <a:moveTo>
                    <a:pt x="106" y="15"/>
                  </a:moveTo>
                  <a:cubicBezTo>
                    <a:pt x="100" y="15"/>
                    <a:pt x="94" y="15"/>
                    <a:pt x="88" y="15"/>
                  </a:cubicBezTo>
                  <a:cubicBezTo>
                    <a:pt x="86" y="15"/>
                    <a:pt x="85" y="15"/>
                    <a:pt x="85" y="17"/>
                  </a:cubicBezTo>
                  <a:cubicBezTo>
                    <a:pt x="85" y="19"/>
                    <a:pt x="86" y="20"/>
                    <a:pt x="88" y="20"/>
                  </a:cubicBezTo>
                  <a:cubicBezTo>
                    <a:pt x="100" y="20"/>
                    <a:pt x="112" y="20"/>
                    <a:pt x="123" y="20"/>
                  </a:cubicBezTo>
                  <a:cubicBezTo>
                    <a:pt x="125" y="20"/>
                    <a:pt x="127" y="19"/>
                    <a:pt x="127" y="17"/>
                  </a:cubicBezTo>
                  <a:cubicBezTo>
                    <a:pt x="127" y="15"/>
                    <a:pt x="125" y="15"/>
                    <a:pt x="123" y="15"/>
                  </a:cubicBezTo>
                  <a:cubicBezTo>
                    <a:pt x="117" y="15"/>
                    <a:pt x="112" y="15"/>
                    <a:pt x="106" y="15"/>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48" name="Freeform 1010"/>
            <p:cNvSpPr>
              <a:spLocks/>
            </p:cNvSpPr>
            <p:nvPr/>
          </p:nvSpPr>
          <p:spPr bwMode="gray">
            <a:xfrm>
              <a:off x="8345860" y="524425"/>
              <a:ext cx="342997" cy="611666"/>
            </a:xfrm>
            <a:custGeom>
              <a:avLst/>
              <a:gdLst/>
              <a:ahLst/>
              <a:cxnLst>
                <a:cxn ang="0">
                  <a:pos x="0" y="161"/>
                </a:cxn>
                <a:cxn ang="0">
                  <a:pos x="0" y="6"/>
                </a:cxn>
                <a:cxn ang="0">
                  <a:pos x="0" y="3"/>
                </a:cxn>
                <a:cxn ang="0">
                  <a:pos x="3" y="0"/>
                </a:cxn>
                <a:cxn ang="0">
                  <a:pos x="6" y="0"/>
                </a:cxn>
                <a:cxn ang="0">
                  <a:pos x="176" y="0"/>
                </a:cxn>
                <a:cxn ang="0">
                  <a:pos x="181" y="6"/>
                </a:cxn>
                <a:cxn ang="0">
                  <a:pos x="181" y="315"/>
                </a:cxn>
                <a:cxn ang="0">
                  <a:pos x="176" y="321"/>
                </a:cxn>
                <a:cxn ang="0">
                  <a:pos x="6" y="321"/>
                </a:cxn>
                <a:cxn ang="0">
                  <a:pos x="0" y="315"/>
                </a:cxn>
                <a:cxn ang="0">
                  <a:pos x="0" y="161"/>
                </a:cxn>
              </a:cxnLst>
              <a:rect l="0" t="0" r="r" b="b"/>
              <a:pathLst>
                <a:path w="181" h="321">
                  <a:moveTo>
                    <a:pt x="0" y="161"/>
                  </a:moveTo>
                  <a:cubicBezTo>
                    <a:pt x="0" y="109"/>
                    <a:pt x="0" y="57"/>
                    <a:pt x="0" y="6"/>
                  </a:cubicBezTo>
                  <a:cubicBezTo>
                    <a:pt x="0" y="5"/>
                    <a:pt x="0" y="4"/>
                    <a:pt x="0" y="3"/>
                  </a:cubicBezTo>
                  <a:cubicBezTo>
                    <a:pt x="0" y="1"/>
                    <a:pt x="1" y="0"/>
                    <a:pt x="3" y="0"/>
                  </a:cubicBezTo>
                  <a:cubicBezTo>
                    <a:pt x="4" y="0"/>
                    <a:pt x="5" y="0"/>
                    <a:pt x="6" y="0"/>
                  </a:cubicBezTo>
                  <a:cubicBezTo>
                    <a:pt x="62" y="0"/>
                    <a:pt x="119" y="0"/>
                    <a:pt x="176" y="0"/>
                  </a:cubicBezTo>
                  <a:cubicBezTo>
                    <a:pt x="181" y="0"/>
                    <a:pt x="181" y="1"/>
                    <a:pt x="181" y="6"/>
                  </a:cubicBezTo>
                  <a:cubicBezTo>
                    <a:pt x="181" y="109"/>
                    <a:pt x="181" y="212"/>
                    <a:pt x="181" y="315"/>
                  </a:cubicBezTo>
                  <a:cubicBezTo>
                    <a:pt x="181" y="320"/>
                    <a:pt x="181" y="321"/>
                    <a:pt x="176" y="321"/>
                  </a:cubicBezTo>
                  <a:cubicBezTo>
                    <a:pt x="119" y="321"/>
                    <a:pt x="62" y="321"/>
                    <a:pt x="6" y="321"/>
                  </a:cubicBezTo>
                  <a:cubicBezTo>
                    <a:pt x="1" y="321"/>
                    <a:pt x="0" y="320"/>
                    <a:pt x="0" y="315"/>
                  </a:cubicBezTo>
                  <a:cubicBezTo>
                    <a:pt x="0" y="264"/>
                    <a:pt x="0" y="212"/>
                    <a:pt x="0" y="161"/>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49" name="Freeform 1011"/>
            <p:cNvSpPr>
              <a:spLocks/>
            </p:cNvSpPr>
            <p:nvPr/>
          </p:nvSpPr>
          <p:spPr bwMode="gray">
            <a:xfrm>
              <a:off x="8477343" y="1158957"/>
              <a:ext cx="80031" cy="28585"/>
            </a:xfrm>
            <a:custGeom>
              <a:avLst/>
              <a:gdLst/>
              <a:ahLst/>
              <a:cxnLst>
                <a:cxn ang="0">
                  <a:pos x="21" y="14"/>
                </a:cxn>
                <a:cxn ang="0">
                  <a:pos x="7" y="14"/>
                </a:cxn>
                <a:cxn ang="0">
                  <a:pos x="1" y="8"/>
                </a:cxn>
                <a:cxn ang="0">
                  <a:pos x="7" y="0"/>
                </a:cxn>
                <a:cxn ang="0">
                  <a:pos x="35" y="0"/>
                </a:cxn>
                <a:cxn ang="0">
                  <a:pos x="41" y="6"/>
                </a:cxn>
                <a:cxn ang="0">
                  <a:pos x="41" y="9"/>
                </a:cxn>
                <a:cxn ang="0">
                  <a:pos x="35" y="14"/>
                </a:cxn>
                <a:cxn ang="0">
                  <a:pos x="21" y="14"/>
                </a:cxn>
              </a:cxnLst>
              <a:rect l="0" t="0" r="r" b="b"/>
              <a:pathLst>
                <a:path w="41" h="15">
                  <a:moveTo>
                    <a:pt x="21" y="14"/>
                  </a:moveTo>
                  <a:cubicBezTo>
                    <a:pt x="16" y="14"/>
                    <a:pt x="12" y="14"/>
                    <a:pt x="7" y="14"/>
                  </a:cubicBezTo>
                  <a:cubicBezTo>
                    <a:pt x="3" y="14"/>
                    <a:pt x="1" y="12"/>
                    <a:pt x="1" y="8"/>
                  </a:cubicBezTo>
                  <a:cubicBezTo>
                    <a:pt x="0" y="3"/>
                    <a:pt x="2" y="0"/>
                    <a:pt x="7" y="0"/>
                  </a:cubicBezTo>
                  <a:cubicBezTo>
                    <a:pt x="16" y="0"/>
                    <a:pt x="26" y="0"/>
                    <a:pt x="35" y="0"/>
                  </a:cubicBezTo>
                  <a:cubicBezTo>
                    <a:pt x="38" y="0"/>
                    <a:pt x="41" y="2"/>
                    <a:pt x="41" y="6"/>
                  </a:cubicBezTo>
                  <a:cubicBezTo>
                    <a:pt x="41" y="7"/>
                    <a:pt x="41" y="8"/>
                    <a:pt x="41" y="9"/>
                  </a:cubicBezTo>
                  <a:cubicBezTo>
                    <a:pt x="40" y="12"/>
                    <a:pt x="38" y="14"/>
                    <a:pt x="35" y="14"/>
                  </a:cubicBezTo>
                  <a:cubicBezTo>
                    <a:pt x="30" y="15"/>
                    <a:pt x="25" y="14"/>
                    <a:pt x="21" y="14"/>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50" name="Freeform 1012"/>
            <p:cNvSpPr>
              <a:spLocks/>
            </p:cNvSpPr>
            <p:nvPr/>
          </p:nvSpPr>
          <p:spPr bwMode="gray">
            <a:xfrm>
              <a:off x="8477343" y="484408"/>
              <a:ext cx="80031" cy="11432"/>
            </a:xfrm>
            <a:custGeom>
              <a:avLst/>
              <a:gdLst/>
              <a:ahLst/>
              <a:cxnLst>
                <a:cxn ang="0">
                  <a:pos x="21" y="0"/>
                </a:cxn>
                <a:cxn ang="0">
                  <a:pos x="38" y="0"/>
                </a:cxn>
                <a:cxn ang="0">
                  <a:pos x="42" y="2"/>
                </a:cxn>
                <a:cxn ang="0">
                  <a:pos x="38" y="5"/>
                </a:cxn>
                <a:cxn ang="0">
                  <a:pos x="3" y="5"/>
                </a:cxn>
                <a:cxn ang="0">
                  <a:pos x="0" y="2"/>
                </a:cxn>
                <a:cxn ang="0">
                  <a:pos x="3" y="0"/>
                </a:cxn>
                <a:cxn ang="0">
                  <a:pos x="21" y="0"/>
                </a:cxn>
              </a:cxnLst>
              <a:rect l="0" t="0" r="r" b="b"/>
              <a:pathLst>
                <a:path w="42" h="5">
                  <a:moveTo>
                    <a:pt x="21" y="0"/>
                  </a:moveTo>
                  <a:cubicBezTo>
                    <a:pt x="27" y="0"/>
                    <a:pt x="32" y="0"/>
                    <a:pt x="38" y="0"/>
                  </a:cubicBezTo>
                  <a:cubicBezTo>
                    <a:pt x="40" y="0"/>
                    <a:pt x="42" y="0"/>
                    <a:pt x="42" y="2"/>
                  </a:cubicBezTo>
                  <a:cubicBezTo>
                    <a:pt x="42" y="4"/>
                    <a:pt x="40" y="5"/>
                    <a:pt x="38" y="5"/>
                  </a:cubicBezTo>
                  <a:cubicBezTo>
                    <a:pt x="27" y="5"/>
                    <a:pt x="15" y="5"/>
                    <a:pt x="3" y="5"/>
                  </a:cubicBezTo>
                  <a:cubicBezTo>
                    <a:pt x="1" y="5"/>
                    <a:pt x="0" y="4"/>
                    <a:pt x="0" y="2"/>
                  </a:cubicBezTo>
                  <a:cubicBezTo>
                    <a:pt x="0" y="0"/>
                    <a:pt x="1" y="0"/>
                    <a:pt x="3" y="0"/>
                  </a:cubicBezTo>
                  <a:cubicBezTo>
                    <a:pt x="9" y="0"/>
                    <a:pt x="15" y="0"/>
                    <a:pt x="21" y="0"/>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grpSp>
      <p:grpSp>
        <p:nvGrpSpPr>
          <p:cNvPr id="51" name="Group 244"/>
          <p:cNvGrpSpPr>
            <a:grpSpLocks noChangeAspect="1"/>
          </p:cNvGrpSpPr>
          <p:nvPr/>
        </p:nvGrpSpPr>
        <p:grpSpPr bwMode="gray">
          <a:xfrm>
            <a:off x="3711962" y="3543135"/>
            <a:ext cx="560552" cy="749829"/>
            <a:chOff x="4079" y="1632"/>
            <a:chExt cx="385" cy="515"/>
          </a:xfrm>
        </p:grpSpPr>
        <p:sp>
          <p:nvSpPr>
            <p:cNvPr id="53" name="Freeform 245"/>
            <p:cNvSpPr>
              <a:spLocks/>
            </p:cNvSpPr>
            <p:nvPr/>
          </p:nvSpPr>
          <p:spPr bwMode="gray">
            <a:xfrm>
              <a:off x="4079" y="1850"/>
              <a:ext cx="385" cy="297"/>
            </a:xfrm>
            <a:custGeom>
              <a:avLst/>
              <a:gdLst/>
              <a:ahLst/>
              <a:cxnLst>
                <a:cxn ang="0">
                  <a:pos x="498" y="440"/>
                </a:cxn>
                <a:cxn ang="0">
                  <a:pos x="498" y="154"/>
                </a:cxn>
                <a:cxn ang="0">
                  <a:pos x="70" y="154"/>
                </a:cxn>
                <a:cxn ang="0">
                  <a:pos x="70" y="440"/>
                </a:cxn>
                <a:cxn ang="0">
                  <a:pos x="57" y="440"/>
                </a:cxn>
                <a:cxn ang="0">
                  <a:pos x="24" y="440"/>
                </a:cxn>
                <a:cxn ang="0">
                  <a:pos x="19" y="437"/>
                </a:cxn>
                <a:cxn ang="0">
                  <a:pos x="7" y="411"/>
                </a:cxn>
                <a:cxn ang="0">
                  <a:pos x="2" y="364"/>
                </a:cxn>
                <a:cxn ang="0">
                  <a:pos x="11" y="277"/>
                </a:cxn>
                <a:cxn ang="0">
                  <a:pos x="20" y="194"/>
                </a:cxn>
                <a:cxn ang="0">
                  <a:pos x="30" y="128"/>
                </a:cxn>
                <a:cxn ang="0">
                  <a:pos x="54" y="73"/>
                </a:cxn>
                <a:cxn ang="0">
                  <a:pos x="79" y="55"/>
                </a:cxn>
                <a:cxn ang="0">
                  <a:pos x="184" y="7"/>
                </a:cxn>
                <a:cxn ang="0">
                  <a:pos x="202" y="11"/>
                </a:cxn>
                <a:cxn ang="0">
                  <a:pos x="370" y="9"/>
                </a:cxn>
                <a:cxn ang="0">
                  <a:pos x="383" y="6"/>
                </a:cxn>
                <a:cxn ang="0">
                  <a:pos x="467" y="44"/>
                </a:cxn>
                <a:cxn ang="0">
                  <a:pos x="493" y="56"/>
                </a:cxn>
                <a:cxn ang="0">
                  <a:pos x="530" y="97"/>
                </a:cxn>
                <a:cxn ang="0">
                  <a:pos x="545" y="155"/>
                </a:cxn>
                <a:cxn ang="0">
                  <a:pos x="561" y="304"/>
                </a:cxn>
                <a:cxn ang="0">
                  <a:pos x="568" y="379"/>
                </a:cxn>
                <a:cxn ang="0">
                  <a:pos x="560" y="421"/>
                </a:cxn>
                <a:cxn ang="0">
                  <a:pos x="551" y="437"/>
                </a:cxn>
                <a:cxn ang="0">
                  <a:pos x="548" y="440"/>
                </a:cxn>
                <a:cxn ang="0">
                  <a:pos x="498" y="440"/>
                </a:cxn>
              </a:cxnLst>
              <a:rect l="0" t="0" r="r" b="b"/>
              <a:pathLst>
                <a:path w="570" h="440">
                  <a:moveTo>
                    <a:pt x="498" y="440"/>
                  </a:moveTo>
                  <a:cubicBezTo>
                    <a:pt x="498" y="344"/>
                    <a:pt x="498" y="250"/>
                    <a:pt x="498" y="154"/>
                  </a:cubicBezTo>
                  <a:cubicBezTo>
                    <a:pt x="355" y="154"/>
                    <a:pt x="213" y="154"/>
                    <a:pt x="70" y="154"/>
                  </a:cubicBezTo>
                  <a:cubicBezTo>
                    <a:pt x="70" y="249"/>
                    <a:pt x="70" y="345"/>
                    <a:pt x="70" y="440"/>
                  </a:cubicBezTo>
                  <a:cubicBezTo>
                    <a:pt x="65" y="440"/>
                    <a:pt x="61" y="440"/>
                    <a:pt x="57" y="440"/>
                  </a:cubicBezTo>
                  <a:cubicBezTo>
                    <a:pt x="46" y="440"/>
                    <a:pt x="35" y="440"/>
                    <a:pt x="24" y="440"/>
                  </a:cubicBezTo>
                  <a:cubicBezTo>
                    <a:pt x="21" y="440"/>
                    <a:pt x="20" y="439"/>
                    <a:pt x="19" y="437"/>
                  </a:cubicBezTo>
                  <a:cubicBezTo>
                    <a:pt x="15" y="428"/>
                    <a:pt x="11" y="420"/>
                    <a:pt x="7" y="411"/>
                  </a:cubicBezTo>
                  <a:cubicBezTo>
                    <a:pt x="0" y="396"/>
                    <a:pt x="0" y="380"/>
                    <a:pt x="2" y="364"/>
                  </a:cubicBezTo>
                  <a:cubicBezTo>
                    <a:pt x="5" y="335"/>
                    <a:pt x="8" y="306"/>
                    <a:pt x="11" y="277"/>
                  </a:cubicBezTo>
                  <a:cubicBezTo>
                    <a:pt x="14" y="249"/>
                    <a:pt x="17" y="221"/>
                    <a:pt x="20" y="194"/>
                  </a:cubicBezTo>
                  <a:cubicBezTo>
                    <a:pt x="23" y="172"/>
                    <a:pt x="26" y="150"/>
                    <a:pt x="30" y="128"/>
                  </a:cubicBezTo>
                  <a:cubicBezTo>
                    <a:pt x="33" y="108"/>
                    <a:pt x="40" y="89"/>
                    <a:pt x="54" y="73"/>
                  </a:cubicBezTo>
                  <a:cubicBezTo>
                    <a:pt x="61" y="65"/>
                    <a:pt x="69" y="59"/>
                    <a:pt x="79" y="55"/>
                  </a:cubicBezTo>
                  <a:cubicBezTo>
                    <a:pt x="114" y="39"/>
                    <a:pt x="149" y="23"/>
                    <a:pt x="184" y="7"/>
                  </a:cubicBezTo>
                  <a:cubicBezTo>
                    <a:pt x="196" y="1"/>
                    <a:pt x="194" y="0"/>
                    <a:pt x="202" y="11"/>
                  </a:cubicBezTo>
                  <a:cubicBezTo>
                    <a:pt x="244" y="66"/>
                    <a:pt x="330" y="64"/>
                    <a:pt x="370" y="9"/>
                  </a:cubicBezTo>
                  <a:cubicBezTo>
                    <a:pt x="375" y="2"/>
                    <a:pt x="375" y="2"/>
                    <a:pt x="383" y="6"/>
                  </a:cubicBezTo>
                  <a:cubicBezTo>
                    <a:pt x="411" y="19"/>
                    <a:pt x="439" y="31"/>
                    <a:pt x="467" y="44"/>
                  </a:cubicBezTo>
                  <a:cubicBezTo>
                    <a:pt x="476" y="48"/>
                    <a:pt x="485" y="52"/>
                    <a:pt x="493" y="56"/>
                  </a:cubicBezTo>
                  <a:cubicBezTo>
                    <a:pt x="512" y="65"/>
                    <a:pt x="523" y="79"/>
                    <a:pt x="530" y="97"/>
                  </a:cubicBezTo>
                  <a:cubicBezTo>
                    <a:pt x="538" y="116"/>
                    <a:pt x="542" y="135"/>
                    <a:pt x="545" y="155"/>
                  </a:cubicBezTo>
                  <a:cubicBezTo>
                    <a:pt x="550" y="204"/>
                    <a:pt x="556" y="254"/>
                    <a:pt x="561" y="304"/>
                  </a:cubicBezTo>
                  <a:cubicBezTo>
                    <a:pt x="564" y="329"/>
                    <a:pt x="566" y="354"/>
                    <a:pt x="568" y="379"/>
                  </a:cubicBezTo>
                  <a:cubicBezTo>
                    <a:pt x="570" y="393"/>
                    <a:pt x="567" y="408"/>
                    <a:pt x="560" y="421"/>
                  </a:cubicBezTo>
                  <a:cubicBezTo>
                    <a:pt x="557" y="426"/>
                    <a:pt x="554" y="432"/>
                    <a:pt x="551" y="437"/>
                  </a:cubicBezTo>
                  <a:cubicBezTo>
                    <a:pt x="550" y="439"/>
                    <a:pt x="549" y="440"/>
                    <a:pt x="548" y="440"/>
                  </a:cubicBezTo>
                  <a:cubicBezTo>
                    <a:pt x="531" y="440"/>
                    <a:pt x="515" y="440"/>
                    <a:pt x="498" y="440"/>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54" name="Freeform 246"/>
            <p:cNvSpPr>
              <a:spLocks noEditPoints="1"/>
            </p:cNvSpPr>
            <p:nvPr/>
          </p:nvSpPr>
          <p:spPr bwMode="gray">
            <a:xfrm>
              <a:off x="4150" y="1978"/>
              <a:ext cx="241" cy="168"/>
            </a:xfrm>
            <a:custGeom>
              <a:avLst/>
              <a:gdLst/>
              <a:ahLst/>
              <a:cxnLst>
                <a:cxn ang="0">
                  <a:pos x="0" y="249"/>
                </a:cxn>
                <a:cxn ang="0">
                  <a:pos x="0" y="0"/>
                </a:cxn>
                <a:cxn ang="0">
                  <a:pos x="357" y="0"/>
                </a:cxn>
                <a:cxn ang="0">
                  <a:pos x="357" y="249"/>
                </a:cxn>
                <a:cxn ang="0">
                  <a:pos x="0" y="249"/>
                </a:cxn>
                <a:cxn ang="0">
                  <a:pos x="91" y="70"/>
                </a:cxn>
                <a:cxn ang="0">
                  <a:pos x="91" y="85"/>
                </a:cxn>
                <a:cxn ang="0">
                  <a:pos x="102" y="100"/>
                </a:cxn>
                <a:cxn ang="0">
                  <a:pos x="133" y="107"/>
                </a:cxn>
                <a:cxn ang="0">
                  <a:pos x="227" y="107"/>
                </a:cxn>
                <a:cxn ang="0">
                  <a:pos x="260" y="99"/>
                </a:cxn>
                <a:cxn ang="0">
                  <a:pos x="268" y="86"/>
                </a:cxn>
                <a:cxn ang="0">
                  <a:pos x="268" y="55"/>
                </a:cxn>
                <a:cxn ang="0">
                  <a:pos x="260" y="43"/>
                </a:cxn>
                <a:cxn ang="0">
                  <a:pos x="233" y="35"/>
                </a:cxn>
                <a:cxn ang="0">
                  <a:pos x="126" y="35"/>
                </a:cxn>
                <a:cxn ang="0">
                  <a:pos x="99" y="43"/>
                </a:cxn>
                <a:cxn ang="0">
                  <a:pos x="91" y="55"/>
                </a:cxn>
                <a:cxn ang="0">
                  <a:pos x="91" y="70"/>
                </a:cxn>
                <a:cxn ang="0">
                  <a:pos x="91" y="105"/>
                </a:cxn>
                <a:cxn ang="0">
                  <a:pos x="91" y="140"/>
                </a:cxn>
                <a:cxn ang="0">
                  <a:pos x="102" y="156"/>
                </a:cxn>
                <a:cxn ang="0">
                  <a:pos x="132" y="163"/>
                </a:cxn>
                <a:cxn ang="0">
                  <a:pos x="227" y="163"/>
                </a:cxn>
                <a:cxn ang="0">
                  <a:pos x="261" y="154"/>
                </a:cxn>
                <a:cxn ang="0">
                  <a:pos x="268" y="143"/>
                </a:cxn>
                <a:cxn ang="0">
                  <a:pos x="268" y="110"/>
                </a:cxn>
                <a:cxn ang="0">
                  <a:pos x="268" y="105"/>
                </a:cxn>
                <a:cxn ang="0">
                  <a:pos x="233" y="117"/>
                </a:cxn>
                <a:cxn ang="0">
                  <a:pos x="151" y="119"/>
                </a:cxn>
                <a:cxn ang="0">
                  <a:pos x="91" y="105"/>
                </a:cxn>
                <a:cxn ang="0">
                  <a:pos x="91" y="161"/>
                </a:cxn>
                <a:cxn ang="0">
                  <a:pos x="91" y="198"/>
                </a:cxn>
                <a:cxn ang="0">
                  <a:pos x="99" y="210"/>
                </a:cxn>
                <a:cxn ang="0">
                  <a:pos x="119" y="216"/>
                </a:cxn>
                <a:cxn ang="0">
                  <a:pos x="236" y="217"/>
                </a:cxn>
                <a:cxn ang="0">
                  <a:pos x="260" y="210"/>
                </a:cxn>
                <a:cxn ang="0">
                  <a:pos x="268" y="198"/>
                </a:cxn>
                <a:cxn ang="0">
                  <a:pos x="268" y="172"/>
                </a:cxn>
                <a:cxn ang="0">
                  <a:pos x="268" y="161"/>
                </a:cxn>
                <a:cxn ang="0">
                  <a:pos x="252" y="168"/>
                </a:cxn>
                <a:cxn ang="0">
                  <a:pos x="228" y="173"/>
                </a:cxn>
                <a:cxn ang="0">
                  <a:pos x="139" y="174"/>
                </a:cxn>
                <a:cxn ang="0">
                  <a:pos x="91" y="161"/>
                </a:cxn>
              </a:cxnLst>
              <a:rect l="0" t="0" r="r" b="b"/>
              <a:pathLst>
                <a:path w="357" h="249">
                  <a:moveTo>
                    <a:pt x="0" y="249"/>
                  </a:moveTo>
                  <a:cubicBezTo>
                    <a:pt x="0" y="166"/>
                    <a:pt x="0" y="83"/>
                    <a:pt x="0" y="0"/>
                  </a:cubicBezTo>
                  <a:cubicBezTo>
                    <a:pt x="119" y="0"/>
                    <a:pt x="238" y="0"/>
                    <a:pt x="357" y="0"/>
                  </a:cubicBezTo>
                  <a:cubicBezTo>
                    <a:pt x="357" y="83"/>
                    <a:pt x="357" y="166"/>
                    <a:pt x="357" y="249"/>
                  </a:cubicBezTo>
                  <a:cubicBezTo>
                    <a:pt x="238" y="249"/>
                    <a:pt x="119" y="249"/>
                    <a:pt x="0" y="249"/>
                  </a:cubicBezTo>
                  <a:close/>
                  <a:moveTo>
                    <a:pt x="91" y="70"/>
                  </a:moveTo>
                  <a:cubicBezTo>
                    <a:pt x="91" y="75"/>
                    <a:pt x="92" y="80"/>
                    <a:pt x="91" y="85"/>
                  </a:cubicBezTo>
                  <a:cubicBezTo>
                    <a:pt x="90" y="93"/>
                    <a:pt x="94" y="98"/>
                    <a:pt x="102" y="100"/>
                  </a:cubicBezTo>
                  <a:cubicBezTo>
                    <a:pt x="112" y="103"/>
                    <a:pt x="122" y="106"/>
                    <a:pt x="133" y="107"/>
                  </a:cubicBezTo>
                  <a:cubicBezTo>
                    <a:pt x="164" y="111"/>
                    <a:pt x="195" y="111"/>
                    <a:pt x="227" y="107"/>
                  </a:cubicBezTo>
                  <a:cubicBezTo>
                    <a:pt x="238" y="105"/>
                    <a:pt x="249" y="102"/>
                    <a:pt x="260" y="99"/>
                  </a:cubicBezTo>
                  <a:cubicBezTo>
                    <a:pt x="266" y="97"/>
                    <a:pt x="268" y="92"/>
                    <a:pt x="268" y="86"/>
                  </a:cubicBezTo>
                  <a:cubicBezTo>
                    <a:pt x="268" y="76"/>
                    <a:pt x="268" y="65"/>
                    <a:pt x="268" y="55"/>
                  </a:cubicBezTo>
                  <a:cubicBezTo>
                    <a:pt x="268" y="49"/>
                    <a:pt x="266" y="44"/>
                    <a:pt x="260" y="43"/>
                  </a:cubicBezTo>
                  <a:cubicBezTo>
                    <a:pt x="251" y="40"/>
                    <a:pt x="242" y="37"/>
                    <a:pt x="233" y="35"/>
                  </a:cubicBezTo>
                  <a:cubicBezTo>
                    <a:pt x="198" y="30"/>
                    <a:pt x="162" y="30"/>
                    <a:pt x="126" y="35"/>
                  </a:cubicBezTo>
                  <a:cubicBezTo>
                    <a:pt x="117" y="37"/>
                    <a:pt x="108" y="40"/>
                    <a:pt x="99" y="43"/>
                  </a:cubicBezTo>
                  <a:cubicBezTo>
                    <a:pt x="94" y="44"/>
                    <a:pt x="91" y="49"/>
                    <a:pt x="91" y="55"/>
                  </a:cubicBezTo>
                  <a:cubicBezTo>
                    <a:pt x="92" y="60"/>
                    <a:pt x="91" y="65"/>
                    <a:pt x="91" y="70"/>
                  </a:cubicBezTo>
                  <a:close/>
                  <a:moveTo>
                    <a:pt x="91" y="105"/>
                  </a:moveTo>
                  <a:cubicBezTo>
                    <a:pt x="91" y="117"/>
                    <a:pt x="91" y="129"/>
                    <a:pt x="91" y="140"/>
                  </a:cubicBezTo>
                  <a:cubicBezTo>
                    <a:pt x="91" y="150"/>
                    <a:pt x="93" y="153"/>
                    <a:pt x="102" y="156"/>
                  </a:cubicBezTo>
                  <a:cubicBezTo>
                    <a:pt x="112" y="159"/>
                    <a:pt x="122" y="161"/>
                    <a:pt x="132" y="163"/>
                  </a:cubicBezTo>
                  <a:cubicBezTo>
                    <a:pt x="164" y="167"/>
                    <a:pt x="196" y="167"/>
                    <a:pt x="227" y="163"/>
                  </a:cubicBezTo>
                  <a:cubicBezTo>
                    <a:pt x="239" y="161"/>
                    <a:pt x="250" y="160"/>
                    <a:pt x="261" y="154"/>
                  </a:cubicBezTo>
                  <a:cubicBezTo>
                    <a:pt x="266" y="152"/>
                    <a:pt x="268" y="148"/>
                    <a:pt x="268" y="143"/>
                  </a:cubicBezTo>
                  <a:cubicBezTo>
                    <a:pt x="268" y="132"/>
                    <a:pt x="268" y="121"/>
                    <a:pt x="268" y="110"/>
                  </a:cubicBezTo>
                  <a:cubicBezTo>
                    <a:pt x="268" y="108"/>
                    <a:pt x="268" y="107"/>
                    <a:pt x="268" y="105"/>
                  </a:cubicBezTo>
                  <a:cubicBezTo>
                    <a:pt x="257" y="113"/>
                    <a:pt x="245" y="115"/>
                    <a:pt x="233" y="117"/>
                  </a:cubicBezTo>
                  <a:cubicBezTo>
                    <a:pt x="206" y="121"/>
                    <a:pt x="178" y="121"/>
                    <a:pt x="151" y="119"/>
                  </a:cubicBezTo>
                  <a:cubicBezTo>
                    <a:pt x="130" y="118"/>
                    <a:pt x="110" y="117"/>
                    <a:pt x="91" y="105"/>
                  </a:cubicBezTo>
                  <a:close/>
                  <a:moveTo>
                    <a:pt x="91" y="161"/>
                  </a:moveTo>
                  <a:cubicBezTo>
                    <a:pt x="91" y="174"/>
                    <a:pt x="92" y="186"/>
                    <a:pt x="91" y="198"/>
                  </a:cubicBezTo>
                  <a:cubicBezTo>
                    <a:pt x="91" y="204"/>
                    <a:pt x="94" y="208"/>
                    <a:pt x="99" y="210"/>
                  </a:cubicBezTo>
                  <a:cubicBezTo>
                    <a:pt x="105" y="213"/>
                    <a:pt x="112" y="215"/>
                    <a:pt x="119" y="216"/>
                  </a:cubicBezTo>
                  <a:cubicBezTo>
                    <a:pt x="158" y="223"/>
                    <a:pt x="197" y="223"/>
                    <a:pt x="236" y="217"/>
                  </a:cubicBezTo>
                  <a:cubicBezTo>
                    <a:pt x="244" y="216"/>
                    <a:pt x="252" y="213"/>
                    <a:pt x="260" y="210"/>
                  </a:cubicBezTo>
                  <a:cubicBezTo>
                    <a:pt x="266" y="208"/>
                    <a:pt x="268" y="204"/>
                    <a:pt x="268" y="198"/>
                  </a:cubicBezTo>
                  <a:cubicBezTo>
                    <a:pt x="268" y="189"/>
                    <a:pt x="268" y="180"/>
                    <a:pt x="268" y="172"/>
                  </a:cubicBezTo>
                  <a:cubicBezTo>
                    <a:pt x="268" y="168"/>
                    <a:pt x="268" y="165"/>
                    <a:pt x="268" y="161"/>
                  </a:cubicBezTo>
                  <a:cubicBezTo>
                    <a:pt x="262" y="164"/>
                    <a:pt x="257" y="167"/>
                    <a:pt x="252" y="168"/>
                  </a:cubicBezTo>
                  <a:cubicBezTo>
                    <a:pt x="244" y="170"/>
                    <a:pt x="236" y="172"/>
                    <a:pt x="228" y="173"/>
                  </a:cubicBezTo>
                  <a:cubicBezTo>
                    <a:pt x="198" y="177"/>
                    <a:pt x="169" y="177"/>
                    <a:pt x="139" y="174"/>
                  </a:cubicBezTo>
                  <a:cubicBezTo>
                    <a:pt x="123" y="172"/>
                    <a:pt x="106" y="171"/>
                    <a:pt x="91" y="161"/>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55" name="Freeform 247"/>
            <p:cNvSpPr>
              <a:spLocks/>
            </p:cNvSpPr>
            <p:nvPr/>
          </p:nvSpPr>
          <p:spPr bwMode="gray">
            <a:xfrm>
              <a:off x="4182" y="1632"/>
              <a:ext cx="177" cy="205"/>
            </a:xfrm>
            <a:custGeom>
              <a:avLst/>
              <a:gdLst/>
              <a:ahLst/>
              <a:cxnLst>
                <a:cxn ang="0">
                  <a:pos x="165" y="303"/>
                </a:cxn>
                <a:cxn ang="0">
                  <a:pos x="205" y="231"/>
                </a:cxn>
                <a:cxn ang="0">
                  <a:pos x="210" y="165"/>
                </a:cxn>
                <a:cxn ang="0">
                  <a:pos x="205" y="160"/>
                </a:cxn>
                <a:cxn ang="0">
                  <a:pos x="84" y="100"/>
                </a:cxn>
                <a:cxn ang="0">
                  <a:pos x="75" y="98"/>
                </a:cxn>
                <a:cxn ang="0">
                  <a:pos x="62" y="112"/>
                </a:cxn>
                <a:cxn ang="0">
                  <a:pos x="52" y="154"/>
                </a:cxn>
                <a:cxn ang="0">
                  <a:pos x="64" y="251"/>
                </a:cxn>
                <a:cxn ang="0">
                  <a:pos x="100" y="303"/>
                </a:cxn>
                <a:cxn ang="0">
                  <a:pos x="78" y="301"/>
                </a:cxn>
                <a:cxn ang="0">
                  <a:pos x="25" y="292"/>
                </a:cxn>
                <a:cxn ang="0">
                  <a:pos x="1" y="261"/>
                </a:cxn>
                <a:cxn ang="0">
                  <a:pos x="7" y="181"/>
                </a:cxn>
                <a:cxn ang="0">
                  <a:pos x="26" y="91"/>
                </a:cxn>
                <a:cxn ang="0">
                  <a:pos x="71" y="21"/>
                </a:cxn>
                <a:cxn ang="0">
                  <a:pos x="135" y="0"/>
                </a:cxn>
                <a:cxn ang="0">
                  <a:pos x="138" y="0"/>
                </a:cxn>
                <a:cxn ang="0">
                  <a:pos x="138" y="13"/>
                </a:cxn>
                <a:cxn ang="0">
                  <a:pos x="144" y="19"/>
                </a:cxn>
                <a:cxn ang="0">
                  <a:pos x="164" y="22"/>
                </a:cxn>
                <a:cxn ang="0">
                  <a:pos x="225" y="69"/>
                </a:cxn>
                <a:cxn ang="0">
                  <a:pos x="245" y="126"/>
                </a:cxn>
                <a:cxn ang="0">
                  <a:pos x="262" y="255"/>
                </a:cxn>
                <a:cxn ang="0">
                  <a:pos x="259" y="274"/>
                </a:cxn>
                <a:cxn ang="0">
                  <a:pos x="241" y="291"/>
                </a:cxn>
                <a:cxn ang="0">
                  <a:pos x="165" y="303"/>
                </a:cxn>
              </a:cxnLst>
              <a:rect l="0" t="0" r="r" b="b"/>
              <a:pathLst>
                <a:path w="262" h="303">
                  <a:moveTo>
                    <a:pt x="165" y="303"/>
                  </a:moveTo>
                  <a:cubicBezTo>
                    <a:pt x="191" y="285"/>
                    <a:pt x="200" y="259"/>
                    <a:pt x="205" y="231"/>
                  </a:cubicBezTo>
                  <a:cubicBezTo>
                    <a:pt x="210" y="209"/>
                    <a:pt x="211" y="187"/>
                    <a:pt x="210" y="165"/>
                  </a:cubicBezTo>
                  <a:cubicBezTo>
                    <a:pt x="210" y="162"/>
                    <a:pt x="209" y="160"/>
                    <a:pt x="205" y="160"/>
                  </a:cubicBezTo>
                  <a:cubicBezTo>
                    <a:pt x="155" y="158"/>
                    <a:pt x="115" y="137"/>
                    <a:pt x="84" y="100"/>
                  </a:cubicBezTo>
                  <a:cubicBezTo>
                    <a:pt x="81" y="96"/>
                    <a:pt x="79" y="96"/>
                    <a:pt x="75" y="98"/>
                  </a:cubicBezTo>
                  <a:cubicBezTo>
                    <a:pt x="69" y="101"/>
                    <a:pt x="65" y="106"/>
                    <a:pt x="62" y="112"/>
                  </a:cubicBezTo>
                  <a:cubicBezTo>
                    <a:pt x="55" y="125"/>
                    <a:pt x="52" y="139"/>
                    <a:pt x="52" y="154"/>
                  </a:cubicBezTo>
                  <a:cubicBezTo>
                    <a:pt x="51" y="187"/>
                    <a:pt x="54" y="219"/>
                    <a:pt x="64" y="251"/>
                  </a:cubicBezTo>
                  <a:cubicBezTo>
                    <a:pt x="72" y="274"/>
                    <a:pt x="78" y="283"/>
                    <a:pt x="100" y="303"/>
                  </a:cubicBezTo>
                  <a:cubicBezTo>
                    <a:pt x="92" y="303"/>
                    <a:pt x="85" y="302"/>
                    <a:pt x="78" y="301"/>
                  </a:cubicBezTo>
                  <a:cubicBezTo>
                    <a:pt x="60" y="298"/>
                    <a:pt x="42" y="295"/>
                    <a:pt x="25" y="292"/>
                  </a:cubicBezTo>
                  <a:cubicBezTo>
                    <a:pt x="9" y="288"/>
                    <a:pt x="0" y="276"/>
                    <a:pt x="1" y="261"/>
                  </a:cubicBezTo>
                  <a:cubicBezTo>
                    <a:pt x="2" y="234"/>
                    <a:pt x="4" y="207"/>
                    <a:pt x="7" y="181"/>
                  </a:cubicBezTo>
                  <a:cubicBezTo>
                    <a:pt x="11" y="150"/>
                    <a:pt x="17" y="120"/>
                    <a:pt x="26" y="91"/>
                  </a:cubicBezTo>
                  <a:cubicBezTo>
                    <a:pt x="34" y="63"/>
                    <a:pt x="48" y="38"/>
                    <a:pt x="71" y="21"/>
                  </a:cubicBezTo>
                  <a:cubicBezTo>
                    <a:pt x="90" y="6"/>
                    <a:pt x="112" y="1"/>
                    <a:pt x="135" y="0"/>
                  </a:cubicBezTo>
                  <a:cubicBezTo>
                    <a:pt x="136" y="0"/>
                    <a:pt x="137" y="0"/>
                    <a:pt x="138" y="0"/>
                  </a:cubicBezTo>
                  <a:cubicBezTo>
                    <a:pt x="138" y="5"/>
                    <a:pt x="138" y="9"/>
                    <a:pt x="138" y="13"/>
                  </a:cubicBezTo>
                  <a:cubicBezTo>
                    <a:pt x="138" y="17"/>
                    <a:pt x="140" y="19"/>
                    <a:pt x="144" y="19"/>
                  </a:cubicBezTo>
                  <a:cubicBezTo>
                    <a:pt x="151" y="20"/>
                    <a:pt x="158" y="20"/>
                    <a:pt x="164" y="22"/>
                  </a:cubicBezTo>
                  <a:cubicBezTo>
                    <a:pt x="192" y="28"/>
                    <a:pt x="211" y="45"/>
                    <a:pt x="225" y="69"/>
                  </a:cubicBezTo>
                  <a:cubicBezTo>
                    <a:pt x="236" y="87"/>
                    <a:pt x="240" y="107"/>
                    <a:pt x="245" y="126"/>
                  </a:cubicBezTo>
                  <a:cubicBezTo>
                    <a:pt x="255" y="169"/>
                    <a:pt x="260" y="212"/>
                    <a:pt x="262" y="255"/>
                  </a:cubicBezTo>
                  <a:cubicBezTo>
                    <a:pt x="262" y="261"/>
                    <a:pt x="261" y="268"/>
                    <a:pt x="259" y="274"/>
                  </a:cubicBezTo>
                  <a:cubicBezTo>
                    <a:pt x="256" y="283"/>
                    <a:pt x="250" y="288"/>
                    <a:pt x="241" y="291"/>
                  </a:cubicBezTo>
                  <a:cubicBezTo>
                    <a:pt x="228" y="296"/>
                    <a:pt x="180" y="303"/>
                    <a:pt x="165" y="303"/>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56" name="Freeform 248"/>
            <p:cNvSpPr>
              <a:spLocks noEditPoints="1"/>
            </p:cNvSpPr>
            <p:nvPr/>
          </p:nvSpPr>
          <p:spPr bwMode="gray">
            <a:xfrm>
              <a:off x="4210" y="1998"/>
              <a:ext cx="121" cy="55"/>
            </a:xfrm>
            <a:custGeom>
              <a:avLst/>
              <a:gdLst/>
              <a:ahLst/>
              <a:cxnLst>
                <a:cxn ang="0">
                  <a:pos x="1" y="40"/>
                </a:cxn>
                <a:cxn ang="0">
                  <a:pos x="1" y="25"/>
                </a:cxn>
                <a:cxn ang="0">
                  <a:pos x="9" y="13"/>
                </a:cxn>
                <a:cxn ang="0">
                  <a:pos x="36" y="5"/>
                </a:cxn>
                <a:cxn ang="0">
                  <a:pos x="143" y="5"/>
                </a:cxn>
                <a:cxn ang="0">
                  <a:pos x="170" y="13"/>
                </a:cxn>
                <a:cxn ang="0">
                  <a:pos x="178" y="25"/>
                </a:cxn>
                <a:cxn ang="0">
                  <a:pos x="178" y="56"/>
                </a:cxn>
                <a:cxn ang="0">
                  <a:pos x="170" y="69"/>
                </a:cxn>
                <a:cxn ang="0">
                  <a:pos x="137" y="77"/>
                </a:cxn>
                <a:cxn ang="0">
                  <a:pos x="43" y="77"/>
                </a:cxn>
                <a:cxn ang="0">
                  <a:pos x="12" y="70"/>
                </a:cxn>
                <a:cxn ang="0">
                  <a:pos x="1" y="55"/>
                </a:cxn>
                <a:cxn ang="0">
                  <a:pos x="1" y="40"/>
                </a:cxn>
                <a:cxn ang="0">
                  <a:pos x="169" y="22"/>
                </a:cxn>
                <a:cxn ang="0">
                  <a:pos x="169" y="20"/>
                </a:cxn>
                <a:cxn ang="0">
                  <a:pos x="152" y="15"/>
                </a:cxn>
                <a:cxn ang="0">
                  <a:pos x="75" y="10"/>
                </a:cxn>
                <a:cxn ang="0">
                  <a:pos x="20" y="17"/>
                </a:cxn>
                <a:cxn ang="0">
                  <a:pos x="10" y="21"/>
                </a:cxn>
                <a:cxn ang="0">
                  <a:pos x="10" y="22"/>
                </a:cxn>
                <a:cxn ang="0">
                  <a:pos x="16" y="25"/>
                </a:cxn>
                <a:cxn ang="0">
                  <a:pos x="31" y="29"/>
                </a:cxn>
                <a:cxn ang="0">
                  <a:pos x="144" y="30"/>
                </a:cxn>
                <a:cxn ang="0">
                  <a:pos x="169" y="22"/>
                </a:cxn>
                <a:cxn ang="0">
                  <a:pos x="122" y="53"/>
                </a:cxn>
                <a:cxn ang="0">
                  <a:pos x="123" y="54"/>
                </a:cxn>
                <a:cxn ang="0">
                  <a:pos x="162" y="47"/>
                </a:cxn>
                <a:cxn ang="0">
                  <a:pos x="166" y="41"/>
                </a:cxn>
                <a:cxn ang="0">
                  <a:pos x="159" y="39"/>
                </a:cxn>
                <a:cxn ang="0">
                  <a:pos x="143" y="43"/>
                </a:cxn>
                <a:cxn ang="0">
                  <a:pos x="119" y="45"/>
                </a:cxn>
                <a:cxn ang="0">
                  <a:pos x="115" y="49"/>
                </a:cxn>
                <a:cxn ang="0">
                  <a:pos x="120" y="53"/>
                </a:cxn>
                <a:cxn ang="0">
                  <a:pos x="122" y="53"/>
                </a:cxn>
              </a:cxnLst>
              <a:rect l="0" t="0" r="r" b="b"/>
              <a:pathLst>
                <a:path w="178" h="81">
                  <a:moveTo>
                    <a:pt x="1" y="40"/>
                  </a:moveTo>
                  <a:cubicBezTo>
                    <a:pt x="1" y="35"/>
                    <a:pt x="2" y="30"/>
                    <a:pt x="1" y="25"/>
                  </a:cubicBezTo>
                  <a:cubicBezTo>
                    <a:pt x="1" y="19"/>
                    <a:pt x="4" y="14"/>
                    <a:pt x="9" y="13"/>
                  </a:cubicBezTo>
                  <a:cubicBezTo>
                    <a:pt x="18" y="10"/>
                    <a:pt x="27" y="7"/>
                    <a:pt x="36" y="5"/>
                  </a:cubicBezTo>
                  <a:cubicBezTo>
                    <a:pt x="72" y="0"/>
                    <a:pt x="108" y="0"/>
                    <a:pt x="143" y="5"/>
                  </a:cubicBezTo>
                  <a:cubicBezTo>
                    <a:pt x="152" y="7"/>
                    <a:pt x="161" y="10"/>
                    <a:pt x="170" y="13"/>
                  </a:cubicBezTo>
                  <a:cubicBezTo>
                    <a:pt x="176" y="14"/>
                    <a:pt x="178" y="19"/>
                    <a:pt x="178" y="25"/>
                  </a:cubicBezTo>
                  <a:cubicBezTo>
                    <a:pt x="178" y="35"/>
                    <a:pt x="178" y="46"/>
                    <a:pt x="178" y="56"/>
                  </a:cubicBezTo>
                  <a:cubicBezTo>
                    <a:pt x="178" y="62"/>
                    <a:pt x="176" y="67"/>
                    <a:pt x="170" y="69"/>
                  </a:cubicBezTo>
                  <a:cubicBezTo>
                    <a:pt x="159" y="72"/>
                    <a:pt x="148" y="75"/>
                    <a:pt x="137" y="77"/>
                  </a:cubicBezTo>
                  <a:cubicBezTo>
                    <a:pt x="105" y="81"/>
                    <a:pt x="74" y="81"/>
                    <a:pt x="43" y="77"/>
                  </a:cubicBezTo>
                  <a:cubicBezTo>
                    <a:pt x="32" y="76"/>
                    <a:pt x="22" y="73"/>
                    <a:pt x="12" y="70"/>
                  </a:cubicBezTo>
                  <a:cubicBezTo>
                    <a:pt x="4" y="68"/>
                    <a:pt x="0" y="63"/>
                    <a:pt x="1" y="55"/>
                  </a:cubicBezTo>
                  <a:cubicBezTo>
                    <a:pt x="2" y="50"/>
                    <a:pt x="1" y="45"/>
                    <a:pt x="1" y="40"/>
                  </a:cubicBezTo>
                  <a:close/>
                  <a:moveTo>
                    <a:pt x="169" y="22"/>
                  </a:moveTo>
                  <a:cubicBezTo>
                    <a:pt x="169" y="21"/>
                    <a:pt x="169" y="21"/>
                    <a:pt x="169" y="20"/>
                  </a:cubicBezTo>
                  <a:cubicBezTo>
                    <a:pt x="163" y="18"/>
                    <a:pt x="158" y="16"/>
                    <a:pt x="152" y="15"/>
                  </a:cubicBezTo>
                  <a:cubicBezTo>
                    <a:pt x="127" y="9"/>
                    <a:pt x="101" y="9"/>
                    <a:pt x="75" y="10"/>
                  </a:cubicBezTo>
                  <a:cubicBezTo>
                    <a:pt x="57" y="10"/>
                    <a:pt x="38" y="12"/>
                    <a:pt x="20" y="17"/>
                  </a:cubicBezTo>
                  <a:cubicBezTo>
                    <a:pt x="17" y="18"/>
                    <a:pt x="13" y="19"/>
                    <a:pt x="10" y="21"/>
                  </a:cubicBezTo>
                  <a:cubicBezTo>
                    <a:pt x="10" y="21"/>
                    <a:pt x="10" y="22"/>
                    <a:pt x="10" y="22"/>
                  </a:cubicBezTo>
                  <a:cubicBezTo>
                    <a:pt x="12" y="23"/>
                    <a:pt x="14" y="24"/>
                    <a:pt x="16" y="25"/>
                  </a:cubicBezTo>
                  <a:cubicBezTo>
                    <a:pt x="21" y="26"/>
                    <a:pt x="25" y="28"/>
                    <a:pt x="31" y="29"/>
                  </a:cubicBezTo>
                  <a:cubicBezTo>
                    <a:pt x="68" y="35"/>
                    <a:pt x="106" y="35"/>
                    <a:pt x="144" y="30"/>
                  </a:cubicBezTo>
                  <a:cubicBezTo>
                    <a:pt x="153" y="28"/>
                    <a:pt x="161" y="27"/>
                    <a:pt x="169" y="22"/>
                  </a:cubicBezTo>
                  <a:close/>
                  <a:moveTo>
                    <a:pt x="122" y="53"/>
                  </a:moveTo>
                  <a:cubicBezTo>
                    <a:pt x="122" y="53"/>
                    <a:pt x="123" y="54"/>
                    <a:pt x="123" y="54"/>
                  </a:cubicBezTo>
                  <a:cubicBezTo>
                    <a:pt x="136" y="52"/>
                    <a:pt x="149" y="49"/>
                    <a:pt x="162" y="47"/>
                  </a:cubicBezTo>
                  <a:cubicBezTo>
                    <a:pt x="164" y="46"/>
                    <a:pt x="167" y="44"/>
                    <a:pt x="166" y="41"/>
                  </a:cubicBezTo>
                  <a:cubicBezTo>
                    <a:pt x="165" y="37"/>
                    <a:pt x="162" y="38"/>
                    <a:pt x="159" y="39"/>
                  </a:cubicBezTo>
                  <a:cubicBezTo>
                    <a:pt x="154" y="40"/>
                    <a:pt x="148" y="42"/>
                    <a:pt x="143" y="43"/>
                  </a:cubicBezTo>
                  <a:cubicBezTo>
                    <a:pt x="135" y="44"/>
                    <a:pt x="127" y="44"/>
                    <a:pt x="119" y="45"/>
                  </a:cubicBezTo>
                  <a:cubicBezTo>
                    <a:pt x="118" y="46"/>
                    <a:pt x="116" y="48"/>
                    <a:pt x="115" y="49"/>
                  </a:cubicBezTo>
                  <a:cubicBezTo>
                    <a:pt x="117" y="50"/>
                    <a:pt x="118" y="52"/>
                    <a:pt x="120" y="53"/>
                  </a:cubicBezTo>
                  <a:cubicBezTo>
                    <a:pt x="120" y="53"/>
                    <a:pt x="121" y="53"/>
                    <a:pt x="122" y="53"/>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57" name="Freeform 249"/>
            <p:cNvSpPr>
              <a:spLocks noEditPoints="1"/>
            </p:cNvSpPr>
            <p:nvPr/>
          </p:nvSpPr>
          <p:spPr bwMode="gray">
            <a:xfrm>
              <a:off x="4211" y="2049"/>
              <a:ext cx="120" cy="42"/>
            </a:xfrm>
            <a:custGeom>
              <a:avLst/>
              <a:gdLst/>
              <a:ahLst/>
              <a:cxnLst>
                <a:cxn ang="0">
                  <a:pos x="0" y="0"/>
                </a:cxn>
                <a:cxn ang="0">
                  <a:pos x="60" y="14"/>
                </a:cxn>
                <a:cxn ang="0">
                  <a:pos x="142" y="12"/>
                </a:cxn>
                <a:cxn ang="0">
                  <a:pos x="177" y="0"/>
                </a:cxn>
                <a:cxn ang="0">
                  <a:pos x="177" y="5"/>
                </a:cxn>
                <a:cxn ang="0">
                  <a:pos x="177" y="38"/>
                </a:cxn>
                <a:cxn ang="0">
                  <a:pos x="170" y="49"/>
                </a:cxn>
                <a:cxn ang="0">
                  <a:pos x="136" y="58"/>
                </a:cxn>
                <a:cxn ang="0">
                  <a:pos x="41" y="58"/>
                </a:cxn>
                <a:cxn ang="0">
                  <a:pos x="11" y="51"/>
                </a:cxn>
                <a:cxn ang="0">
                  <a:pos x="0" y="35"/>
                </a:cxn>
                <a:cxn ang="0">
                  <a:pos x="0" y="0"/>
                </a:cxn>
                <a:cxn ang="0">
                  <a:pos x="123" y="34"/>
                </a:cxn>
                <a:cxn ang="0">
                  <a:pos x="135" y="33"/>
                </a:cxn>
                <a:cxn ang="0">
                  <a:pos x="162" y="27"/>
                </a:cxn>
                <a:cxn ang="0">
                  <a:pos x="165" y="22"/>
                </a:cxn>
                <a:cxn ang="0">
                  <a:pos x="160" y="19"/>
                </a:cxn>
                <a:cxn ang="0">
                  <a:pos x="121" y="26"/>
                </a:cxn>
                <a:cxn ang="0">
                  <a:pos x="114" y="30"/>
                </a:cxn>
                <a:cxn ang="0">
                  <a:pos x="123" y="34"/>
                </a:cxn>
              </a:cxnLst>
              <a:rect l="0" t="0" r="r" b="b"/>
              <a:pathLst>
                <a:path w="177" h="62">
                  <a:moveTo>
                    <a:pt x="0" y="0"/>
                  </a:moveTo>
                  <a:cubicBezTo>
                    <a:pt x="19" y="12"/>
                    <a:pt x="39" y="13"/>
                    <a:pt x="60" y="14"/>
                  </a:cubicBezTo>
                  <a:cubicBezTo>
                    <a:pt x="87" y="16"/>
                    <a:pt x="115" y="16"/>
                    <a:pt x="142" y="12"/>
                  </a:cubicBezTo>
                  <a:cubicBezTo>
                    <a:pt x="154" y="10"/>
                    <a:pt x="166" y="8"/>
                    <a:pt x="177" y="0"/>
                  </a:cubicBezTo>
                  <a:cubicBezTo>
                    <a:pt x="177" y="2"/>
                    <a:pt x="177" y="3"/>
                    <a:pt x="177" y="5"/>
                  </a:cubicBezTo>
                  <a:cubicBezTo>
                    <a:pt x="177" y="16"/>
                    <a:pt x="177" y="27"/>
                    <a:pt x="177" y="38"/>
                  </a:cubicBezTo>
                  <a:cubicBezTo>
                    <a:pt x="177" y="43"/>
                    <a:pt x="175" y="47"/>
                    <a:pt x="170" y="49"/>
                  </a:cubicBezTo>
                  <a:cubicBezTo>
                    <a:pt x="159" y="55"/>
                    <a:pt x="148" y="56"/>
                    <a:pt x="136" y="58"/>
                  </a:cubicBezTo>
                  <a:cubicBezTo>
                    <a:pt x="105" y="62"/>
                    <a:pt x="73" y="62"/>
                    <a:pt x="41" y="58"/>
                  </a:cubicBezTo>
                  <a:cubicBezTo>
                    <a:pt x="31" y="56"/>
                    <a:pt x="21" y="54"/>
                    <a:pt x="11" y="51"/>
                  </a:cubicBezTo>
                  <a:cubicBezTo>
                    <a:pt x="2" y="48"/>
                    <a:pt x="0" y="45"/>
                    <a:pt x="0" y="35"/>
                  </a:cubicBezTo>
                  <a:cubicBezTo>
                    <a:pt x="0" y="24"/>
                    <a:pt x="0" y="12"/>
                    <a:pt x="0" y="0"/>
                  </a:cubicBezTo>
                  <a:close/>
                  <a:moveTo>
                    <a:pt x="123" y="34"/>
                  </a:moveTo>
                  <a:cubicBezTo>
                    <a:pt x="126" y="33"/>
                    <a:pt x="131" y="33"/>
                    <a:pt x="135" y="33"/>
                  </a:cubicBezTo>
                  <a:cubicBezTo>
                    <a:pt x="144" y="31"/>
                    <a:pt x="153" y="29"/>
                    <a:pt x="162" y="27"/>
                  </a:cubicBezTo>
                  <a:cubicBezTo>
                    <a:pt x="163" y="26"/>
                    <a:pt x="164" y="23"/>
                    <a:pt x="165" y="22"/>
                  </a:cubicBezTo>
                  <a:cubicBezTo>
                    <a:pt x="163" y="21"/>
                    <a:pt x="161" y="19"/>
                    <a:pt x="160" y="19"/>
                  </a:cubicBezTo>
                  <a:cubicBezTo>
                    <a:pt x="147" y="21"/>
                    <a:pt x="134" y="24"/>
                    <a:pt x="121" y="26"/>
                  </a:cubicBezTo>
                  <a:cubicBezTo>
                    <a:pt x="118" y="26"/>
                    <a:pt x="114" y="25"/>
                    <a:pt x="114" y="30"/>
                  </a:cubicBezTo>
                  <a:cubicBezTo>
                    <a:pt x="115" y="35"/>
                    <a:pt x="119" y="33"/>
                    <a:pt x="123" y="34"/>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58" name="Freeform 250"/>
            <p:cNvSpPr>
              <a:spLocks noEditPoints="1"/>
            </p:cNvSpPr>
            <p:nvPr/>
          </p:nvSpPr>
          <p:spPr bwMode="gray">
            <a:xfrm>
              <a:off x="4211" y="2087"/>
              <a:ext cx="120" cy="42"/>
            </a:xfrm>
            <a:custGeom>
              <a:avLst/>
              <a:gdLst/>
              <a:ahLst/>
              <a:cxnLst>
                <a:cxn ang="0">
                  <a:pos x="0" y="0"/>
                </a:cxn>
                <a:cxn ang="0">
                  <a:pos x="48" y="13"/>
                </a:cxn>
                <a:cxn ang="0">
                  <a:pos x="137" y="12"/>
                </a:cxn>
                <a:cxn ang="0">
                  <a:pos x="161" y="7"/>
                </a:cxn>
                <a:cxn ang="0">
                  <a:pos x="177" y="0"/>
                </a:cxn>
                <a:cxn ang="0">
                  <a:pos x="177" y="11"/>
                </a:cxn>
                <a:cxn ang="0">
                  <a:pos x="177" y="37"/>
                </a:cxn>
                <a:cxn ang="0">
                  <a:pos x="169" y="49"/>
                </a:cxn>
                <a:cxn ang="0">
                  <a:pos x="145" y="56"/>
                </a:cxn>
                <a:cxn ang="0">
                  <a:pos x="28" y="55"/>
                </a:cxn>
                <a:cxn ang="0">
                  <a:pos x="8" y="49"/>
                </a:cxn>
                <a:cxn ang="0">
                  <a:pos x="0" y="37"/>
                </a:cxn>
                <a:cxn ang="0">
                  <a:pos x="0" y="0"/>
                </a:cxn>
                <a:cxn ang="0">
                  <a:pos x="123" y="33"/>
                </a:cxn>
                <a:cxn ang="0">
                  <a:pos x="123" y="35"/>
                </a:cxn>
                <a:cxn ang="0">
                  <a:pos x="161" y="27"/>
                </a:cxn>
                <a:cxn ang="0">
                  <a:pos x="165" y="21"/>
                </a:cxn>
                <a:cxn ang="0">
                  <a:pos x="159" y="19"/>
                </a:cxn>
                <a:cxn ang="0">
                  <a:pos x="143" y="23"/>
                </a:cxn>
                <a:cxn ang="0">
                  <a:pos x="118" y="26"/>
                </a:cxn>
                <a:cxn ang="0">
                  <a:pos x="114" y="30"/>
                </a:cxn>
                <a:cxn ang="0">
                  <a:pos x="118" y="33"/>
                </a:cxn>
                <a:cxn ang="0">
                  <a:pos x="123" y="33"/>
                </a:cxn>
              </a:cxnLst>
              <a:rect l="0" t="0" r="r" b="b"/>
              <a:pathLst>
                <a:path w="177" h="62">
                  <a:moveTo>
                    <a:pt x="0" y="0"/>
                  </a:moveTo>
                  <a:cubicBezTo>
                    <a:pt x="15" y="10"/>
                    <a:pt x="32" y="11"/>
                    <a:pt x="48" y="13"/>
                  </a:cubicBezTo>
                  <a:cubicBezTo>
                    <a:pt x="78" y="16"/>
                    <a:pt x="107" y="16"/>
                    <a:pt x="137" y="12"/>
                  </a:cubicBezTo>
                  <a:cubicBezTo>
                    <a:pt x="145" y="11"/>
                    <a:pt x="153" y="9"/>
                    <a:pt x="161" y="7"/>
                  </a:cubicBezTo>
                  <a:cubicBezTo>
                    <a:pt x="166" y="6"/>
                    <a:pt x="171" y="3"/>
                    <a:pt x="177" y="0"/>
                  </a:cubicBezTo>
                  <a:cubicBezTo>
                    <a:pt x="177" y="4"/>
                    <a:pt x="177" y="7"/>
                    <a:pt x="177" y="11"/>
                  </a:cubicBezTo>
                  <a:cubicBezTo>
                    <a:pt x="177" y="19"/>
                    <a:pt x="177" y="28"/>
                    <a:pt x="177" y="37"/>
                  </a:cubicBezTo>
                  <a:cubicBezTo>
                    <a:pt x="177" y="43"/>
                    <a:pt x="175" y="47"/>
                    <a:pt x="169" y="49"/>
                  </a:cubicBezTo>
                  <a:cubicBezTo>
                    <a:pt x="161" y="52"/>
                    <a:pt x="153" y="55"/>
                    <a:pt x="145" y="56"/>
                  </a:cubicBezTo>
                  <a:cubicBezTo>
                    <a:pt x="106" y="62"/>
                    <a:pt x="67" y="62"/>
                    <a:pt x="28" y="55"/>
                  </a:cubicBezTo>
                  <a:cubicBezTo>
                    <a:pt x="21" y="54"/>
                    <a:pt x="14" y="52"/>
                    <a:pt x="8" y="49"/>
                  </a:cubicBezTo>
                  <a:cubicBezTo>
                    <a:pt x="3" y="47"/>
                    <a:pt x="0" y="43"/>
                    <a:pt x="0" y="37"/>
                  </a:cubicBezTo>
                  <a:cubicBezTo>
                    <a:pt x="1" y="25"/>
                    <a:pt x="0" y="13"/>
                    <a:pt x="0" y="0"/>
                  </a:cubicBezTo>
                  <a:close/>
                  <a:moveTo>
                    <a:pt x="123" y="33"/>
                  </a:moveTo>
                  <a:cubicBezTo>
                    <a:pt x="123" y="34"/>
                    <a:pt x="123" y="34"/>
                    <a:pt x="123" y="35"/>
                  </a:cubicBezTo>
                  <a:cubicBezTo>
                    <a:pt x="136" y="32"/>
                    <a:pt x="148" y="30"/>
                    <a:pt x="161" y="27"/>
                  </a:cubicBezTo>
                  <a:cubicBezTo>
                    <a:pt x="164" y="26"/>
                    <a:pt x="166" y="25"/>
                    <a:pt x="165" y="21"/>
                  </a:cubicBezTo>
                  <a:cubicBezTo>
                    <a:pt x="164" y="18"/>
                    <a:pt x="161" y="19"/>
                    <a:pt x="159" y="19"/>
                  </a:cubicBezTo>
                  <a:cubicBezTo>
                    <a:pt x="153" y="21"/>
                    <a:pt x="148" y="22"/>
                    <a:pt x="143" y="23"/>
                  </a:cubicBezTo>
                  <a:cubicBezTo>
                    <a:pt x="135" y="24"/>
                    <a:pt x="126" y="25"/>
                    <a:pt x="118" y="26"/>
                  </a:cubicBezTo>
                  <a:cubicBezTo>
                    <a:pt x="117" y="26"/>
                    <a:pt x="115" y="29"/>
                    <a:pt x="114" y="30"/>
                  </a:cubicBezTo>
                  <a:cubicBezTo>
                    <a:pt x="116" y="31"/>
                    <a:pt x="117" y="33"/>
                    <a:pt x="118" y="33"/>
                  </a:cubicBezTo>
                  <a:cubicBezTo>
                    <a:pt x="120" y="34"/>
                    <a:pt x="121" y="33"/>
                    <a:pt x="123" y="33"/>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59" name="Freeform 251"/>
            <p:cNvSpPr>
              <a:spLocks/>
            </p:cNvSpPr>
            <p:nvPr/>
          </p:nvSpPr>
          <p:spPr bwMode="gray">
            <a:xfrm>
              <a:off x="4217" y="2004"/>
              <a:ext cx="108" cy="18"/>
            </a:xfrm>
            <a:custGeom>
              <a:avLst/>
              <a:gdLst/>
              <a:ahLst/>
              <a:cxnLst>
                <a:cxn ang="0">
                  <a:pos x="159" y="13"/>
                </a:cxn>
                <a:cxn ang="0">
                  <a:pos x="134" y="21"/>
                </a:cxn>
                <a:cxn ang="0">
                  <a:pos x="21" y="20"/>
                </a:cxn>
                <a:cxn ang="0">
                  <a:pos x="6" y="16"/>
                </a:cxn>
                <a:cxn ang="0">
                  <a:pos x="0" y="13"/>
                </a:cxn>
                <a:cxn ang="0">
                  <a:pos x="0" y="12"/>
                </a:cxn>
                <a:cxn ang="0">
                  <a:pos x="10" y="8"/>
                </a:cxn>
                <a:cxn ang="0">
                  <a:pos x="65" y="1"/>
                </a:cxn>
                <a:cxn ang="0">
                  <a:pos x="142" y="6"/>
                </a:cxn>
                <a:cxn ang="0">
                  <a:pos x="159" y="11"/>
                </a:cxn>
                <a:cxn ang="0">
                  <a:pos x="159" y="13"/>
                </a:cxn>
              </a:cxnLst>
              <a:rect l="0" t="0" r="r" b="b"/>
              <a:pathLst>
                <a:path w="159" h="26">
                  <a:moveTo>
                    <a:pt x="159" y="13"/>
                  </a:moveTo>
                  <a:cubicBezTo>
                    <a:pt x="151" y="18"/>
                    <a:pt x="143" y="19"/>
                    <a:pt x="134" y="21"/>
                  </a:cubicBezTo>
                  <a:cubicBezTo>
                    <a:pt x="96" y="26"/>
                    <a:pt x="58" y="26"/>
                    <a:pt x="21" y="20"/>
                  </a:cubicBezTo>
                  <a:cubicBezTo>
                    <a:pt x="15" y="19"/>
                    <a:pt x="11" y="17"/>
                    <a:pt x="6" y="16"/>
                  </a:cubicBezTo>
                  <a:cubicBezTo>
                    <a:pt x="4" y="15"/>
                    <a:pt x="2" y="14"/>
                    <a:pt x="0" y="13"/>
                  </a:cubicBezTo>
                  <a:cubicBezTo>
                    <a:pt x="0" y="13"/>
                    <a:pt x="0" y="12"/>
                    <a:pt x="0" y="12"/>
                  </a:cubicBezTo>
                  <a:cubicBezTo>
                    <a:pt x="3" y="10"/>
                    <a:pt x="7" y="9"/>
                    <a:pt x="10" y="8"/>
                  </a:cubicBezTo>
                  <a:cubicBezTo>
                    <a:pt x="28" y="3"/>
                    <a:pt x="47" y="1"/>
                    <a:pt x="65" y="1"/>
                  </a:cubicBezTo>
                  <a:cubicBezTo>
                    <a:pt x="91" y="0"/>
                    <a:pt x="117" y="0"/>
                    <a:pt x="142" y="6"/>
                  </a:cubicBezTo>
                  <a:cubicBezTo>
                    <a:pt x="148" y="7"/>
                    <a:pt x="153" y="9"/>
                    <a:pt x="159" y="11"/>
                  </a:cubicBezTo>
                  <a:cubicBezTo>
                    <a:pt x="159" y="12"/>
                    <a:pt x="159" y="12"/>
                    <a:pt x="159" y="13"/>
                  </a:cubicBezTo>
                  <a:close/>
                </a:path>
              </a:pathLst>
            </a:custGeom>
            <a:solidFill>
              <a:srgbClr val="9DB0B3"/>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60" name="Freeform 252"/>
            <p:cNvSpPr>
              <a:spLocks/>
            </p:cNvSpPr>
            <p:nvPr/>
          </p:nvSpPr>
          <p:spPr bwMode="gray">
            <a:xfrm>
              <a:off x="4288" y="2023"/>
              <a:ext cx="35" cy="12"/>
            </a:xfrm>
            <a:custGeom>
              <a:avLst/>
              <a:gdLst/>
              <a:ahLst/>
              <a:cxnLst>
                <a:cxn ang="0">
                  <a:pos x="7" y="16"/>
                </a:cxn>
                <a:cxn ang="0">
                  <a:pos x="5" y="16"/>
                </a:cxn>
                <a:cxn ang="0">
                  <a:pos x="0" y="12"/>
                </a:cxn>
                <a:cxn ang="0">
                  <a:pos x="4" y="8"/>
                </a:cxn>
                <a:cxn ang="0">
                  <a:pos x="28" y="6"/>
                </a:cxn>
                <a:cxn ang="0">
                  <a:pos x="44" y="2"/>
                </a:cxn>
                <a:cxn ang="0">
                  <a:pos x="51" y="4"/>
                </a:cxn>
                <a:cxn ang="0">
                  <a:pos x="47" y="10"/>
                </a:cxn>
                <a:cxn ang="0">
                  <a:pos x="8" y="17"/>
                </a:cxn>
                <a:cxn ang="0">
                  <a:pos x="7" y="16"/>
                </a:cxn>
              </a:cxnLst>
              <a:rect l="0" t="0" r="r" b="b"/>
              <a:pathLst>
                <a:path w="52" h="17">
                  <a:moveTo>
                    <a:pt x="7" y="16"/>
                  </a:moveTo>
                  <a:cubicBezTo>
                    <a:pt x="6" y="16"/>
                    <a:pt x="5" y="16"/>
                    <a:pt x="5" y="16"/>
                  </a:cubicBezTo>
                  <a:cubicBezTo>
                    <a:pt x="3" y="15"/>
                    <a:pt x="2" y="13"/>
                    <a:pt x="0" y="12"/>
                  </a:cubicBezTo>
                  <a:cubicBezTo>
                    <a:pt x="1" y="11"/>
                    <a:pt x="3" y="9"/>
                    <a:pt x="4" y="8"/>
                  </a:cubicBezTo>
                  <a:cubicBezTo>
                    <a:pt x="12" y="7"/>
                    <a:pt x="20" y="7"/>
                    <a:pt x="28" y="6"/>
                  </a:cubicBezTo>
                  <a:cubicBezTo>
                    <a:pt x="33" y="5"/>
                    <a:pt x="39" y="3"/>
                    <a:pt x="44" y="2"/>
                  </a:cubicBezTo>
                  <a:cubicBezTo>
                    <a:pt x="47" y="1"/>
                    <a:pt x="50" y="0"/>
                    <a:pt x="51" y="4"/>
                  </a:cubicBezTo>
                  <a:cubicBezTo>
                    <a:pt x="52" y="7"/>
                    <a:pt x="49" y="9"/>
                    <a:pt x="47" y="10"/>
                  </a:cubicBezTo>
                  <a:cubicBezTo>
                    <a:pt x="34" y="12"/>
                    <a:pt x="21" y="15"/>
                    <a:pt x="8" y="17"/>
                  </a:cubicBezTo>
                  <a:cubicBezTo>
                    <a:pt x="8" y="17"/>
                    <a:pt x="7" y="16"/>
                    <a:pt x="7" y="16"/>
                  </a:cubicBezTo>
                  <a:close/>
                </a:path>
              </a:pathLst>
            </a:custGeom>
            <a:solidFill>
              <a:srgbClr val="9DB0B3"/>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61" name="Freeform 253"/>
            <p:cNvSpPr>
              <a:spLocks/>
            </p:cNvSpPr>
            <p:nvPr/>
          </p:nvSpPr>
          <p:spPr bwMode="gray">
            <a:xfrm>
              <a:off x="4288" y="2062"/>
              <a:ext cx="35" cy="11"/>
            </a:xfrm>
            <a:custGeom>
              <a:avLst/>
              <a:gdLst/>
              <a:ahLst/>
              <a:cxnLst>
                <a:cxn ang="0">
                  <a:pos x="9" y="15"/>
                </a:cxn>
                <a:cxn ang="0">
                  <a:pos x="0" y="11"/>
                </a:cxn>
                <a:cxn ang="0">
                  <a:pos x="7" y="7"/>
                </a:cxn>
                <a:cxn ang="0">
                  <a:pos x="46" y="0"/>
                </a:cxn>
                <a:cxn ang="0">
                  <a:pos x="51" y="3"/>
                </a:cxn>
                <a:cxn ang="0">
                  <a:pos x="48" y="8"/>
                </a:cxn>
                <a:cxn ang="0">
                  <a:pos x="21" y="14"/>
                </a:cxn>
                <a:cxn ang="0">
                  <a:pos x="9" y="15"/>
                </a:cxn>
              </a:cxnLst>
              <a:rect l="0" t="0" r="r" b="b"/>
              <a:pathLst>
                <a:path w="51" h="16">
                  <a:moveTo>
                    <a:pt x="9" y="15"/>
                  </a:moveTo>
                  <a:cubicBezTo>
                    <a:pt x="5" y="14"/>
                    <a:pt x="1" y="16"/>
                    <a:pt x="0" y="11"/>
                  </a:cubicBezTo>
                  <a:cubicBezTo>
                    <a:pt x="0" y="6"/>
                    <a:pt x="4" y="7"/>
                    <a:pt x="7" y="7"/>
                  </a:cubicBezTo>
                  <a:cubicBezTo>
                    <a:pt x="20" y="5"/>
                    <a:pt x="33" y="2"/>
                    <a:pt x="46" y="0"/>
                  </a:cubicBezTo>
                  <a:cubicBezTo>
                    <a:pt x="47" y="0"/>
                    <a:pt x="49" y="2"/>
                    <a:pt x="51" y="3"/>
                  </a:cubicBezTo>
                  <a:cubicBezTo>
                    <a:pt x="50" y="4"/>
                    <a:pt x="49" y="7"/>
                    <a:pt x="48" y="8"/>
                  </a:cubicBezTo>
                  <a:cubicBezTo>
                    <a:pt x="39" y="10"/>
                    <a:pt x="30" y="12"/>
                    <a:pt x="21" y="14"/>
                  </a:cubicBezTo>
                  <a:cubicBezTo>
                    <a:pt x="17" y="14"/>
                    <a:pt x="12" y="14"/>
                    <a:pt x="9" y="15"/>
                  </a:cubicBezTo>
                  <a:close/>
                </a:path>
              </a:pathLst>
            </a:custGeom>
            <a:solidFill>
              <a:srgbClr val="9DB0B3"/>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62" name="Freeform 254"/>
            <p:cNvSpPr>
              <a:spLocks/>
            </p:cNvSpPr>
            <p:nvPr/>
          </p:nvSpPr>
          <p:spPr bwMode="gray">
            <a:xfrm>
              <a:off x="4288" y="2099"/>
              <a:ext cx="35" cy="11"/>
            </a:xfrm>
            <a:custGeom>
              <a:avLst/>
              <a:gdLst/>
              <a:ahLst/>
              <a:cxnLst>
                <a:cxn ang="0">
                  <a:pos x="9" y="15"/>
                </a:cxn>
                <a:cxn ang="0">
                  <a:pos x="4" y="15"/>
                </a:cxn>
                <a:cxn ang="0">
                  <a:pos x="0" y="12"/>
                </a:cxn>
                <a:cxn ang="0">
                  <a:pos x="4" y="8"/>
                </a:cxn>
                <a:cxn ang="0">
                  <a:pos x="29" y="5"/>
                </a:cxn>
                <a:cxn ang="0">
                  <a:pos x="45" y="1"/>
                </a:cxn>
                <a:cxn ang="0">
                  <a:pos x="51" y="3"/>
                </a:cxn>
                <a:cxn ang="0">
                  <a:pos x="47" y="9"/>
                </a:cxn>
                <a:cxn ang="0">
                  <a:pos x="9" y="17"/>
                </a:cxn>
                <a:cxn ang="0">
                  <a:pos x="9" y="15"/>
                </a:cxn>
              </a:cxnLst>
              <a:rect l="0" t="0" r="r" b="b"/>
              <a:pathLst>
                <a:path w="52" h="17">
                  <a:moveTo>
                    <a:pt x="9" y="15"/>
                  </a:moveTo>
                  <a:cubicBezTo>
                    <a:pt x="7" y="15"/>
                    <a:pt x="6" y="16"/>
                    <a:pt x="4" y="15"/>
                  </a:cubicBezTo>
                  <a:cubicBezTo>
                    <a:pt x="3" y="15"/>
                    <a:pt x="2" y="13"/>
                    <a:pt x="0" y="12"/>
                  </a:cubicBezTo>
                  <a:cubicBezTo>
                    <a:pt x="1" y="11"/>
                    <a:pt x="3" y="8"/>
                    <a:pt x="4" y="8"/>
                  </a:cubicBezTo>
                  <a:cubicBezTo>
                    <a:pt x="12" y="7"/>
                    <a:pt x="21" y="6"/>
                    <a:pt x="29" y="5"/>
                  </a:cubicBezTo>
                  <a:cubicBezTo>
                    <a:pt x="34" y="4"/>
                    <a:pt x="39" y="3"/>
                    <a:pt x="45" y="1"/>
                  </a:cubicBezTo>
                  <a:cubicBezTo>
                    <a:pt x="47" y="1"/>
                    <a:pt x="50" y="0"/>
                    <a:pt x="51" y="3"/>
                  </a:cubicBezTo>
                  <a:cubicBezTo>
                    <a:pt x="52" y="7"/>
                    <a:pt x="50" y="8"/>
                    <a:pt x="47" y="9"/>
                  </a:cubicBezTo>
                  <a:cubicBezTo>
                    <a:pt x="34" y="12"/>
                    <a:pt x="22" y="14"/>
                    <a:pt x="9" y="17"/>
                  </a:cubicBezTo>
                  <a:cubicBezTo>
                    <a:pt x="9" y="16"/>
                    <a:pt x="9" y="16"/>
                    <a:pt x="9" y="15"/>
                  </a:cubicBezTo>
                  <a:close/>
                </a:path>
              </a:pathLst>
            </a:custGeom>
            <a:solidFill>
              <a:srgbClr val="9DB0B3"/>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grpSp>
      <p:grpSp>
        <p:nvGrpSpPr>
          <p:cNvPr id="7" name="Group 6"/>
          <p:cNvGrpSpPr/>
          <p:nvPr/>
        </p:nvGrpSpPr>
        <p:grpSpPr bwMode="gray">
          <a:xfrm>
            <a:off x="3944108" y="5059816"/>
            <a:ext cx="957973" cy="957961"/>
            <a:chOff x="4315468" y="4716525"/>
            <a:chExt cx="958722" cy="958710"/>
          </a:xfrm>
        </p:grpSpPr>
        <p:sp>
          <p:nvSpPr>
            <p:cNvPr id="80" name="Freeform 1397"/>
            <p:cNvSpPr>
              <a:spLocks/>
            </p:cNvSpPr>
            <p:nvPr/>
          </p:nvSpPr>
          <p:spPr bwMode="gray">
            <a:xfrm>
              <a:off x="4494212" y="5334000"/>
              <a:ext cx="568733" cy="341235"/>
            </a:xfrm>
            <a:custGeom>
              <a:avLst/>
              <a:gdLst/>
              <a:ahLst/>
              <a:cxnLst>
                <a:cxn ang="0">
                  <a:pos x="0" y="126"/>
                </a:cxn>
                <a:cxn ang="0">
                  <a:pos x="7" y="63"/>
                </a:cxn>
                <a:cxn ang="0">
                  <a:pos x="10" y="36"/>
                </a:cxn>
                <a:cxn ang="0">
                  <a:pos x="22" y="20"/>
                </a:cxn>
                <a:cxn ang="0">
                  <a:pos x="73" y="0"/>
                </a:cxn>
                <a:cxn ang="0">
                  <a:pos x="88" y="105"/>
                </a:cxn>
                <a:cxn ang="0">
                  <a:pos x="91" y="105"/>
                </a:cxn>
                <a:cxn ang="0">
                  <a:pos x="90" y="12"/>
                </a:cxn>
                <a:cxn ang="0">
                  <a:pos x="118" y="12"/>
                </a:cxn>
                <a:cxn ang="0">
                  <a:pos x="118" y="15"/>
                </a:cxn>
                <a:cxn ang="0">
                  <a:pos x="117" y="103"/>
                </a:cxn>
                <a:cxn ang="0">
                  <a:pos x="120" y="103"/>
                </a:cxn>
                <a:cxn ang="0">
                  <a:pos x="136" y="0"/>
                </a:cxn>
                <a:cxn ang="0">
                  <a:pos x="191" y="22"/>
                </a:cxn>
                <a:cxn ang="0">
                  <a:pos x="198" y="31"/>
                </a:cxn>
                <a:cxn ang="0">
                  <a:pos x="209" y="126"/>
                </a:cxn>
                <a:cxn ang="0">
                  <a:pos x="0" y="126"/>
                </a:cxn>
              </a:cxnLst>
              <a:rect l="0" t="0" r="r" b="b"/>
              <a:pathLst>
                <a:path w="209" h="126">
                  <a:moveTo>
                    <a:pt x="0" y="126"/>
                  </a:moveTo>
                  <a:cubicBezTo>
                    <a:pt x="2" y="104"/>
                    <a:pt x="5" y="83"/>
                    <a:pt x="7" y="63"/>
                  </a:cubicBezTo>
                  <a:cubicBezTo>
                    <a:pt x="8" y="54"/>
                    <a:pt x="9" y="45"/>
                    <a:pt x="10" y="36"/>
                  </a:cubicBezTo>
                  <a:cubicBezTo>
                    <a:pt x="11" y="28"/>
                    <a:pt x="14" y="23"/>
                    <a:pt x="22" y="20"/>
                  </a:cubicBezTo>
                  <a:cubicBezTo>
                    <a:pt x="38" y="14"/>
                    <a:pt x="55" y="7"/>
                    <a:pt x="73" y="0"/>
                  </a:cubicBezTo>
                  <a:cubicBezTo>
                    <a:pt x="78" y="36"/>
                    <a:pt x="83" y="70"/>
                    <a:pt x="88" y="105"/>
                  </a:cubicBezTo>
                  <a:cubicBezTo>
                    <a:pt x="89" y="105"/>
                    <a:pt x="90" y="105"/>
                    <a:pt x="91" y="105"/>
                  </a:cubicBezTo>
                  <a:cubicBezTo>
                    <a:pt x="89" y="74"/>
                    <a:pt x="104" y="44"/>
                    <a:pt x="90" y="12"/>
                  </a:cubicBezTo>
                  <a:cubicBezTo>
                    <a:pt x="100" y="12"/>
                    <a:pt x="109" y="12"/>
                    <a:pt x="118" y="12"/>
                  </a:cubicBezTo>
                  <a:cubicBezTo>
                    <a:pt x="118" y="13"/>
                    <a:pt x="118" y="14"/>
                    <a:pt x="118" y="15"/>
                  </a:cubicBezTo>
                  <a:cubicBezTo>
                    <a:pt x="106" y="44"/>
                    <a:pt x="119" y="74"/>
                    <a:pt x="117" y="103"/>
                  </a:cubicBezTo>
                  <a:cubicBezTo>
                    <a:pt x="118" y="103"/>
                    <a:pt x="119" y="103"/>
                    <a:pt x="120" y="103"/>
                  </a:cubicBezTo>
                  <a:cubicBezTo>
                    <a:pt x="125" y="69"/>
                    <a:pt x="130" y="35"/>
                    <a:pt x="136" y="0"/>
                  </a:cubicBezTo>
                  <a:cubicBezTo>
                    <a:pt x="155" y="7"/>
                    <a:pt x="173" y="14"/>
                    <a:pt x="191" y="22"/>
                  </a:cubicBezTo>
                  <a:cubicBezTo>
                    <a:pt x="194" y="23"/>
                    <a:pt x="197" y="28"/>
                    <a:pt x="198" y="31"/>
                  </a:cubicBezTo>
                  <a:cubicBezTo>
                    <a:pt x="202" y="62"/>
                    <a:pt x="205" y="93"/>
                    <a:pt x="209" y="126"/>
                  </a:cubicBezTo>
                  <a:cubicBezTo>
                    <a:pt x="139" y="126"/>
                    <a:pt x="70" y="126"/>
                    <a:pt x="0" y="126"/>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1" name="Freeform 1398"/>
            <p:cNvSpPr>
              <a:spLocks/>
            </p:cNvSpPr>
            <p:nvPr/>
          </p:nvSpPr>
          <p:spPr bwMode="gray">
            <a:xfrm>
              <a:off x="4429214" y="4716525"/>
              <a:ext cx="349366" cy="243741"/>
            </a:xfrm>
            <a:custGeom>
              <a:avLst/>
              <a:gdLst/>
              <a:ahLst/>
              <a:cxnLst>
                <a:cxn ang="0">
                  <a:pos x="113" y="24"/>
                </a:cxn>
                <a:cxn ang="0">
                  <a:pos x="90" y="24"/>
                </a:cxn>
                <a:cxn ang="0">
                  <a:pos x="90" y="90"/>
                </a:cxn>
                <a:cxn ang="0">
                  <a:pos x="77" y="90"/>
                </a:cxn>
                <a:cxn ang="0">
                  <a:pos x="77" y="39"/>
                </a:cxn>
                <a:cxn ang="0">
                  <a:pos x="54" y="39"/>
                </a:cxn>
                <a:cxn ang="0">
                  <a:pos x="54" y="90"/>
                </a:cxn>
                <a:cxn ang="0">
                  <a:pos x="41" y="90"/>
                </a:cxn>
                <a:cxn ang="0">
                  <a:pos x="41" y="54"/>
                </a:cxn>
                <a:cxn ang="0">
                  <a:pos x="18" y="54"/>
                </a:cxn>
                <a:cxn ang="0">
                  <a:pos x="18" y="90"/>
                </a:cxn>
                <a:cxn ang="0">
                  <a:pos x="0" y="90"/>
                </a:cxn>
                <a:cxn ang="0">
                  <a:pos x="0" y="1"/>
                </a:cxn>
                <a:cxn ang="0">
                  <a:pos x="9" y="0"/>
                </a:cxn>
                <a:cxn ang="0">
                  <a:pos x="113" y="0"/>
                </a:cxn>
                <a:cxn ang="0">
                  <a:pos x="131" y="18"/>
                </a:cxn>
                <a:cxn ang="0">
                  <a:pos x="131" y="90"/>
                </a:cxn>
                <a:cxn ang="0">
                  <a:pos x="113" y="90"/>
                </a:cxn>
                <a:cxn ang="0">
                  <a:pos x="113" y="24"/>
                </a:cxn>
              </a:cxnLst>
              <a:rect l="0" t="0" r="r" b="b"/>
              <a:pathLst>
                <a:path w="131" h="90">
                  <a:moveTo>
                    <a:pt x="113" y="24"/>
                  </a:moveTo>
                  <a:cubicBezTo>
                    <a:pt x="105" y="24"/>
                    <a:pt x="98" y="24"/>
                    <a:pt x="90" y="24"/>
                  </a:cubicBezTo>
                  <a:cubicBezTo>
                    <a:pt x="90" y="46"/>
                    <a:pt x="90" y="68"/>
                    <a:pt x="90" y="90"/>
                  </a:cubicBezTo>
                  <a:cubicBezTo>
                    <a:pt x="85" y="90"/>
                    <a:pt x="82" y="90"/>
                    <a:pt x="77" y="90"/>
                  </a:cubicBezTo>
                  <a:cubicBezTo>
                    <a:pt x="77" y="74"/>
                    <a:pt x="77" y="57"/>
                    <a:pt x="77" y="39"/>
                  </a:cubicBezTo>
                  <a:cubicBezTo>
                    <a:pt x="69" y="39"/>
                    <a:pt x="62" y="39"/>
                    <a:pt x="54" y="39"/>
                  </a:cubicBezTo>
                  <a:cubicBezTo>
                    <a:pt x="54" y="56"/>
                    <a:pt x="54" y="73"/>
                    <a:pt x="54" y="90"/>
                  </a:cubicBezTo>
                  <a:cubicBezTo>
                    <a:pt x="49" y="90"/>
                    <a:pt x="45" y="90"/>
                    <a:pt x="41" y="90"/>
                  </a:cubicBezTo>
                  <a:cubicBezTo>
                    <a:pt x="41" y="79"/>
                    <a:pt x="41" y="67"/>
                    <a:pt x="41" y="54"/>
                  </a:cubicBezTo>
                  <a:cubicBezTo>
                    <a:pt x="33" y="54"/>
                    <a:pt x="26" y="54"/>
                    <a:pt x="18" y="54"/>
                  </a:cubicBezTo>
                  <a:cubicBezTo>
                    <a:pt x="18" y="66"/>
                    <a:pt x="18" y="78"/>
                    <a:pt x="18" y="90"/>
                  </a:cubicBezTo>
                  <a:cubicBezTo>
                    <a:pt x="12" y="90"/>
                    <a:pt x="6" y="90"/>
                    <a:pt x="0" y="90"/>
                  </a:cubicBezTo>
                  <a:cubicBezTo>
                    <a:pt x="0" y="61"/>
                    <a:pt x="0" y="31"/>
                    <a:pt x="0" y="1"/>
                  </a:cubicBezTo>
                  <a:cubicBezTo>
                    <a:pt x="3" y="1"/>
                    <a:pt x="6" y="0"/>
                    <a:pt x="9" y="0"/>
                  </a:cubicBezTo>
                  <a:cubicBezTo>
                    <a:pt x="43" y="0"/>
                    <a:pt x="78" y="0"/>
                    <a:pt x="113" y="0"/>
                  </a:cubicBezTo>
                  <a:cubicBezTo>
                    <a:pt x="127" y="0"/>
                    <a:pt x="131" y="4"/>
                    <a:pt x="131" y="18"/>
                  </a:cubicBezTo>
                  <a:cubicBezTo>
                    <a:pt x="131" y="42"/>
                    <a:pt x="131" y="65"/>
                    <a:pt x="131" y="90"/>
                  </a:cubicBezTo>
                  <a:cubicBezTo>
                    <a:pt x="125" y="90"/>
                    <a:pt x="119" y="90"/>
                    <a:pt x="113" y="90"/>
                  </a:cubicBezTo>
                  <a:cubicBezTo>
                    <a:pt x="113" y="68"/>
                    <a:pt x="113" y="46"/>
                    <a:pt x="113" y="24"/>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2" name="Freeform 1399"/>
            <p:cNvSpPr>
              <a:spLocks/>
            </p:cNvSpPr>
            <p:nvPr/>
          </p:nvSpPr>
          <p:spPr bwMode="gray">
            <a:xfrm>
              <a:off x="4656707" y="5009013"/>
              <a:ext cx="227494" cy="324986"/>
            </a:xfrm>
            <a:custGeom>
              <a:avLst/>
              <a:gdLst/>
              <a:ahLst/>
              <a:cxnLst>
                <a:cxn ang="0">
                  <a:pos x="80" y="53"/>
                </a:cxn>
                <a:cxn ang="0">
                  <a:pos x="74" y="76"/>
                </a:cxn>
                <a:cxn ang="0">
                  <a:pos x="72" y="85"/>
                </a:cxn>
                <a:cxn ang="0">
                  <a:pos x="29" y="108"/>
                </a:cxn>
                <a:cxn ang="0">
                  <a:pos x="15" y="83"/>
                </a:cxn>
                <a:cxn ang="0">
                  <a:pos x="13" y="75"/>
                </a:cxn>
                <a:cxn ang="0">
                  <a:pos x="8" y="29"/>
                </a:cxn>
                <a:cxn ang="0">
                  <a:pos x="32" y="6"/>
                </a:cxn>
                <a:cxn ang="0">
                  <a:pos x="47" y="9"/>
                </a:cxn>
                <a:cxn ang="0">
                  <a:pos x="50" y="10"/>
                </a:cxn>
                <a:cxn ang="0">
                  <a:pos x="80" y="53"/>
                </a:cxn>
              </a:cxnLst>
              <a:rect l="0" t="0" r="r" b="b"/>
              <a:pathLst>
                <a:path w="84" h="120">
                  <a:moveTo>
                    <a:pt x="80" y="53"/>
                  </a:moveTo>
                  <a:cubicBezTo>
                    <a:pt x="80" y="60"/>
                    <a:pt x="84" y="70"/>
                    <a:pt x="74" y="76"/>
                  </a:cubicBezTo>
                  <a:cubicBezTo>
                    <a:pt x="72" y="77"/>
                    <a:pt x="72" y="82"/>
                    <a:pt x="72" y="85"/>
                  </a:cubicBezTo>
                  <a:cubicBezTo>
                    <a:pt x="69" y="108"/>
                    <a:pt x="47" y="120"/>
                    <a:pt x="29" y="108"/>
                  </a:cubicBezTo>
                  <a:cubicBezTo>
                    <a:pt x="20" y="102"/>
                    <a:pt x="16" y="93"/>
                    <a:pt x="15" y="83"/>
                  </a:cubicBezTo>
                  <a:cubicBezTo>
                    <a:pt x="15" y="80"/>
                    <a:pt x="14" y="77"/>
                    <a:pt x="13" y="75"/>
                  </a:cubicBezTo>
                  <a:cubicBezTo>
                    <a:pt x="0" y="60"/>
                    <a:pt x="6" y="44"/>
                    <a:pt x="8" y="29"/>
                  </a:cubicBezTo>
                  <a:cubicBezTo>
                    <a:pt x="10" y="16"/>
                    <a:pt x="20" y="9"/>
                    <a:pt x="32" y="6"/>
                  </a:cubicBezTo>
                  <a:cubicBezTo>
                    <a:pt x="38" y="5"/>
                    <a:pt x="44" y="0"/>
                    <a:pt x="47" y="9"/>
                  </a:cubicBezTo>
                  <a:cubicBezTo>
                    <a:pt x="47" y="10"/>
                    <a:pt x="49" y="10"/>
                    <a:pt x="50" y="10"/>
                  </a:cubicBezTo>
                  <a:cubicBezTo>
                    <a:pt x="77" y="20"/>
                    <a:pt x="80" y="24"/>
                    <a:pt x="80" y="53"/>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3" name="Freeform 1400"/>
            <p:cNvSpPr>
              <a:spLocks noEditPoints="1"/>
            </p:cNvSpPr>
            <p:nvPr/>
          </p:nvSpPr>
          <p:spPr bwMode="gray">
            <a:xfrm>
              <a:off x="4315468" y="5130883"/>
              <a:ext cx="227494" cy="203117"/>
            </a:xfrm>
            <a:custGeom>
              <a:avLst/>
              <a:gdLst/>
              <a:ahLst/>
              <a:cxnLst>
                <a:cxn ang="0">
                  <a:pos x="86" y="47"/>
                </a:cxn>
                <a:cxn ang="0">
                  <a:pos x="85" y="54"/>
                </a:cxn>
                <a:cxn ang="0">
                  <a:pos x="62" y="68"/>
                </a:cxn>
                <a:cxn ang="0">
                  <a:pos x="21" y="70"/>
                </a:cxn>
                <a:cxn ang="0">
                  <a:pos x="8" y="64"/>
                </a:cxn>
                <a:cxn ang="0">
                  <a:pos x="14" y="18"/>
                </a:cxn>
                <a:cxn ang="0">
                  <a:pos x="60" y="6"/>
                </a:cxn>
                <a:cxn ang="0">
                  <a:pos x="86" y="47"/>
                </a:cxn>
                <a:cxn ang="0">
                  <a:pos x="16" y="54"/>
                </a:cxn>
                <a:cxn ang="0">
                  <a:pos x="18" y="47"/>
                </a:cxn>
                <a:cxn ang="0">
                  <a:pos x="45" y="17"/>
                </a:cxn>
                <a:cxn ang="0">
                  <a:pos x="71" y="46"/>
                </a:cxn>
                <a:cxn ang="0">
                  <a:pos x="74" y="56"/>
                </a:cxn>
                <a:cxn ang="0">
                  <a:pos x="64" y="18"/>
                </a:cxn>
                <a:cxn ang="0">
                  <a:pos x="26" y="18"/>
                </a:cxn>
                <a:cxn ang="0">
                  <a:pos x="16" y="54"/>
                </a:cxn>
                <a:cxn ang="0">
                  <a:pos x="67" y="37"/>
                </a:cxn>
                <a:cxn ang="0">
                  <a:pos x="45" y="37"/>
                </a:cxn>
                <a:cxn ang="0">
                  <a:pos x="38" y="42"/>
                </a:cxn>
                <a:cxn ang="0">
                  <a:pos x="41" y="49"/>
                </a:cxn>
                <a:cxn ang="0">
                  <a:pos x="48" y="50"/>
                </a:cxn>
                <a:cxn ang="0">
                  <a:pos x="67" y="37"/>
                </a:cxn>
              </a:cxnLst>
              <a:rect l="0" t="0" r="r" b="b"/>
              <a:pathLst>
                <a:path w="86" h="74">
                  <a:moveTo>
                    <a:pt x="86" y="47"/>
                  </a:moveTo>
                  <a:cubicBezTo>
                    <a:pt x="86" y="48"/>
                    <a:pt x="86" y="51"/>
                    <a:pt x="85" y="54"/>
                  </a:cubicBezTo>
                  <a:cubicBezTo>
                    <a:pt x="82" y="70"/>
                    <a:pt x="77" y="74"/>
                    <a:pt x="62" y="68"/>
                  </a:cubicBezTo>
                  <a:cubicBezTo>
                    <a:pt x="47" y="61"/>
                    <a:pt x="35" y="65"/>
                    <a:pt x="21" y="70"/>
                  </a:cubicBezTo>
                  <a:cubicBezTo>
                    <a:pt x="14" y="72"/>
                    <a:pt x="11" y="70"/>
                    <a:pt x="8" y="64"/>
                  </a:cubicBezTo>
                  <a:cubicBezTo>
                    <a:pt x="0" y="49"/>
                    <a:pt x="2" y="31"/>
                    <a:pt x="14" y="18"/>
                  </a:cubicBezTo>
                  <a:cubicBezTo>
                    <a:pt x="25" y="5"/>
                    <a:pt x="44" y="0"/>
                    <a:pt x="60" y="6"/>
                  </a:cubicBezTo>
                  <a:cubicBezTo>
                    <a:pt x="76" y="12"/>
                    <a:pt x="86" y="27"/>
                    <a:pt x="86" y="47"/>
                  </a:cubicBezTo>
                  <a:close/>
                  <a:moveTo>
                    <a:pt x="16" y="54"/>
                  </a:moveTo>
                  <a:cubicBezTo>
                    <a:pt x="17" y="50"/>
                    <a:pt x="18" y="49"/>
                    <a:pt x="18" y="47"/>
                  </a:cubicBezTo>
                  <a:cubicBezTo>
                    <a:pt x="18" y="30"/>
                    <a:pt x="29" y="17"/>
                    <a:pt x="45" y="17"/>
                  </a:cubicBezTo>
                  <a:cubicBezTo>
                    <a:pt x="56" y="16"/>
                    <a:pt x="74" y="27"/>
                    <a:pt x="71" y="46"/>
                  </a:cubicBezTo>
                  <a:cubicBezTo>
                    <a:pt x="71" y="48"/>
                    <a:pt x="73" y="51"/>
                    <a:pt x="74" y="56"/>
                  </a:cubicBezTo>
                  <a:cubicBezTo>
                    <a:pt x="79" y="40"/>
                    <a:pt x="75" y="25"/>
                    <a:pt x="64" y="18"/>
                  </a:cubicBezTo>
                  <a:cubicBezTo>
                    <a:pt x="53" y="10"/>
                    <a:pt x="37" y="10"/>
                    <a:pt x="26" y="18"/>
                  </a:cubicBezTo>
                  <a:cubicBezTo>
                    <a:pt x="16" y="24"/>
                    <a:pt x="9" y="41"/>
                    <a:pt x="16" y="54"/>
                  </a:cubicBezTo>
                  <a:close/>
                  <a:moveTo>
                    <a:pt x="67" y="37"/>
                  </a:moveTo>
                  <a:cubicBezTo>
                    <a:pt x="58" y="37"/>
                    <a:pt x="51" y="36"/>
                    <a:pt x="45" y="37"/>
                  </a:cubicBezTo>
                  <a:cubicBezTo>
                    <a:pt x="42" y="37"/>
                    <a:pt x="39" y="39"/>
                    <a:pt x="38" y="42"/>
                  </a:cubicBezTo>
                  <a:cubicBezTo>
                    <a:pt x="37" y="44"/>
                    <a:pt x="39" y="48"/>
                    <a:pt x="41" y="49"/>
                  </a:cubicBezTo>
                  <a:cubicBezTo>
                    <a:pt x="42" y="51"/>
                    <a:pt x="46" y="51"/>
                    <a:pt x="48" y="50"/>
                  </a:cubicBezTo>
                  <a:cubicBezTo>
                    <a:pt x="54" y="47"/>
                    <a:pt x="60" y="42"/>
                    <a:pt x="67" y="37"/>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4" name="Freeform 1401"/>
            <p:cNvSpPr>
              <a:spLocks/>
            </p:cNvSpPr>
            <p:nvPr/>
          </p:nvSpPr>
          <p:spPr bwMode="gray">
            <a:xfrm>
              <a:off x="5087321" y="4879018"/>
              <a:ext cx="186869" cy="113745"/>
            </a:xfrm>
            <a:custGeom>
              <a:avLst/>
              <a:gdLst/>
              <a:ahLst/>
              <a:cxnLst>
                <a:cxn ang="0">
                  <a:pos x="70" y="44"/>
                </a:cxn>
                <a:cxn ang="0">
                  <a:pos x="0" y="44"/>
                </a:cxn>
                <a:cxn ang="0">
                  <a:pos x="31" y="16"/>
                </a:cxn>
                <a:cxn ang="0">
                  <a:pos x="43" y="26"/>
                </a:cxn>
                <a:cxn ang="0">
                  <a:pos x="70" y="0"/>
                </a:cxn>
                <a:cxn ang="0">
                  <a:pos x="70" y="44"/>
                </a:cxn>
              </a:cxnLst>
              <a:rect l="0" t="0" r="r" b="b"/>
              <a:pathLst>
                <a:path w="70" h="44">
                  <a:moveTo>
                    <a:pt x="70" y="44"/>
                  </a:moveTo>
                  <a:cubicBezTo>
                    <a:pt x="47" y="44"/>
                    <a:pt x="25" y="44"/>
                    <a:pt x="0" y="44"/>
                  </a:cubicBezTo>
                  <a:cubicBezTo>
                    <a:pt x="11" y="34"/>
                    <a:pt x="21" y="25"/>
                    <a:pt x="31" y="16"/>
                  </a:cubicBezTo>
                  <a:cubicBezTo>
                    <a:pt x="35" y="19"/>
                    <a:pt x="39" y="22"/>
                    <a:pt x="43" y="26"/>
                  </a:cubicBezTo>
                  <a:cubicBezTo>
                    <a:pt x="52" y="17"/>
                    <a:pt x="60" y="9"/>
                    <a:pt x="70" y="0"/>
                  </a:cubicBezTo>
                  <a:cubicBezTo>
                    <a:pt x="70" y="15"/>
                    <a:pt x="70" y="29"/>
                    <a:pt x="70" y="44"/>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5" name="Freeform 1402"/>
            <p:cNvSpPr>
              <a:spLocks/>
            </p:cNvSpPr>
            <p:nvPr/>
          </p:nvSpPr>
          <p:spPr bwMode="gray">
            <a:xfrm>
              <a:off x="5087321" y="4854645"/>
              <a:ext cx="186869" cy="121871"/>
            </a:xfrm>
            <a:custGeom>
              <a:avLst/>
              <a:gdLst/>
              <a:ahLst/>
              <a:cxnLst>
                <a:cxn ang="0">
                  <a:pos x="42" y="25"/>
                </a:cxn>
                <a:cxn ang="0">
                  <a:pos x="31" y="16"/>
                </a:cxn>
                <a:cxn ang="0">
                  <a:pos x="0" y="44"/>
                </a:cxn>
                <a:cxn ang="0">
                  <a:pos x="0" y="0"/>
                </a:cxn>
                <a:cxn ang="0">
                  <a:pos x="69" y="0"/>
                </a:cxn>
                <a:cxn ang="0">
                  <a:pos x="42" y="25"/>
                </a:cxn>
              </a:cxnLst>
              <a:rect l="0" t="0" r="r" b="b"/>
              <a:pathLst>
                <a:path w="69" h="44">
                  <a:moveTo>
                    <a:pt x="42" y="25"/>
                  </a:moveTo>
                  <a:cubicBezTo>
                    <a:pt x="39" y="23"/>
                    <a:pt x="35" y="20"/>
                    <a:pt x="31" y="16"/>
                  </a:cubicBezTo>
                  <a:cubicBezTo>
                    <a:pt x="21" y="25"/>
                    <a:pt x="11" y="34"/>
                    <a:pt x="0" y="44"/>
                  </a:cubicBezTo>
                  <a:cubicBezTo>
                    <a:pt x="0" y="29"/>
                    <a:pt x="0" y="15"/>
                    <a:pt x="0" y="0"/>
                  </a:cubicBezTo>
                  <a:cubicBezTo>
                    <a:pt x="23" y="0"/>
                    <a:pt x="45" y="0"/>
                    <a:pt x="69" y="0"/>
                  </a:cubicBezTo>
                  <a:cubicBezTo>
                    <a:pt x="59" y="9"/>
                    <a:pt x="51" y="17"/>
                    <a:pt x="42" y="25"/>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6" name="Freeform 1403"/>
            <p:cNvSpPr>
              <a:spLocks/>
            </p:cNvSpPr>
            <p:nvPr/>
          </p:nvSpPr>
          <p:spPr bwMode="gray">
            <a:xfrm>
              <a:off x="5030447" y="5147132"/>
              <a:ext cx="89372" cy="97496"/>
            </a:xfrm>
            <a:custGeom>
              <a:avLst/>
              <a:gdLst/>
              <a:ahLst/>
              <a:cxnLst>
                <a:cxn ang="0">
                  <a:pos x="0" y="0"/>
                </a:cxn>
                <a:cxn ang="0">
                  <a:pos x="33" y="0"/>
                </a:cxn>
                <a:cxn ang="0">
                  <a:pos x="33" y="34"/>
                </a:cxn>
                <a:cxn ang="0">
                  <a:pos x="0" y="34"/>
                </a:cxn>
                <a:cxn ang="0">
                  <a:pos x="0" y="0"/>
                </a:cxn>
              </a:cxnLst>
              <a:rect l="0" t="0" r="r" b="b"/>
              <a:pathLst>
                <a:path w="33" h="34">
                  <a:moveTo>
                    <a:pt x="0" y="0"/>
                  </a:moveTo>
                  <a:cubicBezTo>
                    <a:pt x="11" y="0"/>
                    <a:pt x="22" y="0"/>
                    <a:pt x="33" y="0"/>
                  </a:cubicBezTo>
                  <a:cubicBezTo>
                    <a:pt x="33" y="12"/>
                    <a:pt x="33" y="23"/>
                    <a:pt x="33" y="34"/>
                  </a:cubicBezTo>
                  <a:cubicBezTo>
                    <a:pt x="22" y="34"/>
                    <a:pt x="11" y="34"/>
                    <a:pt x="0" y="34"/>
                  </a:cubicBezTo>
                  <a:cubicBezTo>
                    <a:pt x="0" y="23"/>
                    <a:pt x="0" y="12"/>
                    <a:pt x="0" y="0"/>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7" name="Freeform 1404"/>
            <p:cNvSpPr>
              <a:spLocks/>
            </p:cNvSpPr>
            <p:nvPr/>
          </p:nvSpPr>
          <p:spPr bwMode="gray">
            <a:xfrm>
              <a:off x="4916702" y="5017138"/>
              <a:ext cx="81247" cy="81247"/>
            </a:xfrm>
            <a:custGeom>
              <a:avLst/>
              <a:gdLst/>
              <a:ahLst/>
              <a:cxnLst>
                <a:cxn ang="0">
                  <a:pos x="30" y="14"/>
                </a:cxn>
                <a:cxn ang="0">
                  <a:pos x="15" y="29"/>
                </a:cxn>
                <a:cxn ang="0">
                  <a:pos x="0" y="14"/>
                </a:cxn>
                <a:cxn ang="0">
                  <a:pos x="15" y="0"/>
                </a:cxn>
                <a:cxn ang="0">
                  <a:pos x="30" y="14"/>
                </a:cxn>
              </a:cxnLst>
              <a:rect l="0" t="0" r="r" b="b"/>
              <a:pathLst>
                <a:path w="30" h="29">
                  <a:moveTo>
                    <a:pt x="30" y="14"/>
                  </a:moveTo>
                  <a:cubicBezTo>
                    <a:pt x="30" y="22"/>
                    <a:pt x="23" y="29"/>
                    <a:pt x="15" y="29"/>
                  </a:cubicBezTo>
                  <a:cubicBezTo>
                    <a:pt x="8" y="29"/>
                    <a:pt x="0" y="22"/>
                    <a:pt x="0" y="14"/>
                  </a:cubicBezTo>
                  <a:cubicBezTo>
                    <a:pt x="1" y="6"/>
                    <a:pt x="7" y="0"/>
                    <a:pt x="15" y="0"/>
                  </a:cubicBezTo>
                  <a:cubicBezTo>
                    <a:pt x="24" y="0"/>
                    <a:pt x="30" y="6"/>
                    <a:pt x="30" y="14"/>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8" name="Freeform 1405"/>
            <p:cNvSpPr>
              <a:spLocks/>
            </p:cNvSpPr>
            <p:nvPr/>
          </p:nvSpPr>
          <p:spPr bwMode="gray">
            <a:xfrm>
              <a:off x="4551086" y="5114633"/>
              <a:ext cx="40625" cy="40622"/>
            </a:xfrm>
            <a:custGeom>
              <a:avLst/>
              <a:gdLst/>
              <a:ahLst/>
              <a:cxnLst>
                <a:cxn ang="0">
                  <a:pos x="17" y="0"/>
                </a:cxn>
                <a:cxn ang="0">
                  <a:pos x="17" y="15"/>
                </a:cxn>
                <a:cxn ang="0">
                  <a:pos x="0" y="15"/>
                </a:cxn>
                <a:cxn ang="0">
                  <a:pos x="0" y="0"/>
                </a:cxn>
                <a:cxn ang="0">
                  <a:pos x="17" y="0"/>
                </a:cxn>
              </a:cxnLst>
              <a:rect l="0" t="0" r="r" b="b"/>
              <a:pathLst>
                <a:path w="17" h="15">
                  <a:moveTo>
                    <a:pt x="17" y="0"/>
                  </a:moveTo>
                  <a:cubicBezTo>
                    <a:pt x="17" y="5"/>
                    <a:pt x="17" y="10"/>
                    <a:pt x="17" y="15"/>
                  </a:cubicBezTo>
                  <a:cubicBezTo>
                    <a:pt x="11" y="15"/>
                    <a:pt x="6" y="15"/>
                    <a:pt x="0" y="15"/>
                  </a:cubicBezTo>
                  <a:cubicBezTo>
                    <a:pt x="0" y="10"/>
                    <a:pt x="0" y="5"/>
                    <a:pt x="0" y="0"/>
                  </a:cubicBezTo>
                  <a:cubicBezTo>
                    <a:pt x="5" y="0"/>
                    <a:pt x="11" y="0"/>
                    <a:pt x="17" y="0"/>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9" name="Freeform 1406"/>
            <p:cNvSpPr>
              <a:spLocks/>
            </p:cNvSpPr>
            <p:nvPr/>
          </p:nvSpPr>
          <p:spPr bwMode="gray">
            <a:xfrm>
              <a:off x="4884201" y="4789646"/>
              <a:ext cx="40625" cy="40622"/>
            </a:xfrm>
            <a:custGeom>
              <a:avLst/>
              <a:gdLst/>
              <a:ahLst/>
              <a:cxnLst>
                <a:cxn ang="0">
                  <a:pos x="16" y="0"/>
                </a:cxn>
                <a:cxn ang="0">
                  <a:pos x="16" y="15"/>
                </a:cxn>
                <a:cxn ang="0">
                  <a:pos x="0" y="15"/>
                </a:cxn>
                <a:cxn ang="0">
                  <a:pos x="0" y="0"/>
                </a:cxn>
                <a:cxn ang="0">
                  <a:pos x="16" y="0"/>
                </a:cxn>
              </a:cxnLst>
              <a:rect l="0" t="0" r="r" b="b"/>
              <a:pathLst>
                <a:path w="16" h="15">
                  <a:moveTo>
                    <a:pt x="16" y="0"/>
                  </a:moveTo>
                  <a:cubicBezTo>
                    <a:pt x="16" y="5"/>
                    <a:pt x="16" y="10"/>
                    <a:pt x="16" y="15"/>
                  </a:cubicBezTo>
                  <a:cubicBezTo>
                    <a:pt x="10" y="15"/>
                    <a:pt x="5" y="15"/>
                    <a:pt x="0" y="15"/>
                  </a:cubicBezTo>
                  <a:cubicBezTo>
                    <a:pt x="0" y="10"/>
                    <a:pt x="0" y="5"/>
                    <a:pt x="0" y="0"/>
                  </a:cubicBezTo>
                  <a:cubicBezTo>
                    <a:pt x="5" y="0"/>
                    <a:pt x="10" y="0"/>
                    <a:pt x="16" y="0"/>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90" name="Freeform 1407"/>
            <p:cNvSpPr>
              <a:spLocks/>
            </p:cNvSpPr>
            <p:nvPr/>
          </p:nvSpPr>
          <p:spPr bwMode="gray">
            <a:xfrm>
              <a:off x="4339841" y="5155258"/>
              <a:ext cx="186869" cy="129995"/>
            </a:xfrm>
            <a:custGeom>
              <a:avLst/>
              <a:gdLst/>
              <a:ahLst/>
              <a:cxnLst>
                <a:cxn ang="0">
                  <a:pos x="7" y="44"/>
                </a:cxn>
                <a:cxn ang="0">
                  <a:pos x="17" y="8"/>
                </a:cxn>
                <a:cxn ang="0">
                  <a:pos x="55" y="8"/>
                </a:cxn>
                <a:cxn ang="0">
                  <a:pos x="65" y="46"/>
                </a:cxn>
                <a:cxn ang="0">
                  <a:pos x="62" y="36"/>
                </a:cxn>
                <a:cxn ang="0">
                  <a:pos x="36" y="7"/>
                </a:cxn>
                <a:cxn ang="0">
                  <a:pos x="9" y="37"/>
                </a:cxn>
                <a:cxn ang="0">
                  <a:pos x="7" y="44"/>
                </a:cxn>
              </a:cxnLst>
              <a:rect l="0" t="0" r="r" b="b"/>
              <a:pathLst>
                <a:path w="70" h="46">
                  <a:moveTo>
                    <a:pt x="7" y="44"/>
                  </a:moveTo>
                  <a:cubicBezTo>
                    <a:pt x="0" y="31"/>
                    <a:pt x="7" y="14"/>
                    <a:pt x="17" y="8"/>
                  </a:cubicBezTo>
                  <a:cubicBezTo>
                    <a:pt x="28" y="0"/>
                    <a:pt x="44" y="0"/>
                    <a:pt x="55" y="8"/>
                  </a:cubicBezTo>
                  <a:cubicBezTo>
                    <a:pt x="66" y="15"/>
                    <a:pt x="70" y="30"/>
                    <a:pt x="65" y="46"/>
                  </a:cubicBezTo>
                  <a:cubicBezTo>
                    <a:pt x="64" y="41"/>
                    <a:pt x="62" y="38"/>
                    <a:pt x="62" y="36"/>
                  </a:cubicBezTo>
                  <a:cubicBezTo>
                    <a:pt x="65" y="17"/>
                    <a:pt x="47" y="6"/>
                    <a:pt x="36" y="7"/>
                  </a:cubicBezTo>
                  <a:cubicBezTo>
                    <a:pt x="20" y="7"/>
                    <a:pt x="9" y="20"/>
                    <a:pt x="9" y="37"/>
                  </a:cubicBezTo>
                  <a:cubicBezTo>
                    <a:pt x="9" y="39"/>
                    <a:pt x="8" y="40"/>
                    <a:pt x="7" y="44"/>
                  </a:cubicBezTo>
                  <a:close/>
                </a:path>
              </a:pathLst>
            </a:custGeom>
            <a:solidFill>
              <a:schemeClr val="bg1"/>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91" name="Freeform 1408"/>
            <p:cNvSpPr>
              <a:spLocks/>
            </p:cNvSpPr>
            <p:nvPr/>
          </p:nvSpPr>
          <p:spPr bwMode="gray">
            <a:xfrm>
              <a:off x="4412964" y="5228378"/>
              <a:ext cx="81247" cy="40622"/>
            </a:xfrm>
            <a:custGeom>
              <a:avLst/>
              <a:gdLst/>
              <a:ahLst/>
              <a:cxnLst>
                <a:cxn ang="0">
                  <a:pos x="30" y="1"/>
                </a:cxn>
                <a:cxn ang="0">
                  <a:pos x="11" y="14"/>
                </a:cxn>
                <a:cxn ang="0">
                  <a:pos x="4" y="13"/>
                </a:cxn>
                <a:cxn ang="0">
                  <a:pos x="1" y="6"/>
                </a:cxn>
                <a:cxn ang="0">
                  <a:pos x="8" y="1"/>
                </a:cxn>
                <a:cxn ang="0">
                  <a:pos x="30" y="1"/>
                </a:cxn>
              </a:cxnLst>
              <a:rect l="0" t="0" r="r" b="b"/>
              <a:pathLst>
                <a:path w="30" h="15">
                  <a:moveTo>
                    <a:pt x="30" y="1"/>
                  </a:moveTo>
                  <a:cubicBezTo>
                    <a:pt x="23" y="6"/>
                    <a:pt x="17" y="11"/>
                    <a:pt x="11" y="14"/>
                  </a:cubicBezTo>
                  <a:cubicBezTo>
                    <a:pt x="9" y="15"/>
                    <a:pt x="5" y="15"/>
                    <a:pt x="4" y="13"/>
                  </a:cubicBezTo>
                  <a:cubicBezTo>
                    <a:pt x="2" y="12"/>
                    <a:pt x="0" y="8"/>
                    <a:pt x="1" y="6"/>
                  </a:cubicBezTo>
                  <a:cubicBezTo>
                    <a:pt x="2" y="3"/>
                    <a:pt x="5" y="1"/>
                    <a:pt x="8" y="1"/>
                  </a:cubicBezTo>
                  <a:cubicBezTo>
                    <a:pt x="14" y="0"/>
                    <a:pt x="21" y="1"/>
                    <a:pt x="30" y="1"/>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grpSp>
      <p:grpSp>
        <p:nvGrpSpPr>
          <p:cNvPr id="92" name="Group 49"/>
          <p:cNvGrpSpPr>
            <a:grpSpLocks noChangeAspect="1"/>
          </p:cNvGrpSpPr>
          <p:nvPr/>
        </p:nvGrpSpPr>
        <p:grpSpPr bwMode="gray">
          <a:xfrm>
            <a:off x="9453468" y="3616160"/>
            <a:ext cx="2059716" cy="1218247"/>
            <a:chOff x="2918" y="1197"/>
            <a:chExt cx="492" cy="291"/>
          </a:xfrm>
        </p:grpSpPr>
        <p:sp>
          <p:nvSpPr>
            <p:cNvPr id="93" name="AutoShape 48"/>
            <p:cNvSpPr>
              <a:spLocks noChangeAspect="1" noChangeArrowheads="1" noTextEdit="1"/>
            </p:cNvSpPr>
            <p:nvPr/>
          </p:nvSpPr>
          <p:spPr bwMode="gray">
            <a:xfrm>
              <a:off x="2927" y="1200"/>
              <a:ext cx="480" cy="288"/>
            </a:xfrm>
            <a:prstGeom prst="rect">
              <a:avLst/>
            </a:prstGeom>
            <a:noFill/>
            <a:ln w="9525">
              <a:noFill/>
              <a:miter lim="800000"/>
              <a:headEnd/>
              <a:tailEnd/>
            </a:ln>
          </p:spPr>
          <p:txBody>
            <a:bodyPr vert="horz" wrap="square" lIns="91369" tIns="45684" rIns="91369" bIns="45684" numCol="1" anchor="t" anchorCtr="0" compatLnSpc="1">
              <a:prstTxWarp prst="textNoShape">
                <a:avLst/>
              </a:prstTxWarp>
            </a:bodyPr>
            <a:lstStyle/>
            <a:p>
              <a:endParaRPr lang="en-US" dirty="0"/>
            </a:p>
          </p:txBody>
        </p:sp>
        <p:sp>
          <p:nvSpPr>
            <p:cNvPr id="94" name="Freeform 50"/>
            <p:cNvSpPr>
              <a:spLocks noEditPoints="1"/>
            </p:cNvSpPr>
            <p:nvPr/>
          </p:nvSpPr>
          <p:spPr bwMode="gray">
            <a:xfrm>
              <a:off x="2918" y="1197"/>
              <a:ext cx="492" cy="288"/>
            </a:xfrm>
            <a:custGeom>
              <a:avLst/>
              <a:gdLst/>
              <a:ahLst/>
              <a:cxnLst>
                <a:cxn ang="0">
                  <a:pos x="690" y="768"/>
                </a:cxn>
                <a:cxn ang="0">
                  <a:pos x="309" y="768"/>
                </a:cxn>
                <a:cxn ang="0">
                  <a:pos x="59" y="617"/>
                </a:cxn>
                <a:cxn ang="0">
                  <a:pos x="106" y="290"/>
                </a:cxn>
                <a:cxn ang="0">
                  <a:pos x="309" y="204"/>
                </a:cxn>
                <a:cxn ang="0">
                  <a:pos x="319" y="197"/>
                </a:cxn>
                <a:cxn ang="0">
                  <a:pos x="536" y="17"/>
                </a:cxn>
                <a:cxn ang="0">
                  <a:pos x="817" y="160"/>
                </a:cxn>
                <a:cxn ang="0">
                  <a:pos x="828" y="167"/>
                </a:cxn>
                <a:cxn ang="0">
                  <a:pos x="1065" y="283"/>
                </a:cxn>
                <a:cxn ang="0">
                  <a:pos x="1079" y="290"/>
                </a:cxn>
                <a:cxn ang="0">
                  <a:pos x="1299" y="478"/>
                </a:cxn>
                <a:cxn ang="0">
                  <a:pos x="1242" y="695"/>
                </a:cxn>
                <a:cxn ang="0">
                  <a:pos x="1095" y="767"/>
                </a:cxn>
                <a:cxn ang="0">
                  <a:pos x="1069" y="768"/>
                </a:cxn>
                <a:cxn ang="0">
                  <a:pos x="690" y="768"/>
                </a:cxn>
                <a:cxn ang="0">
                  <a:pos x="368" y="343"/>
                </a:cxn>
                <a:cxn ang="0">
                  <a:pos x="319" y="328"/>
                </a:cxn>
                <a:cxn ang="0">
                  <a:pos x="311" y="318"/>
                </a:cxn>
                <a:cxn ang="0">
                  <a:pos x="306" y="266"/>
                </a:cxn>
                <a:cxn ang="0">
                  <a:pos x="298" y="258"/>
                </a:cxn>
                <a:cxn ang="0">
                  <a:pos x="268" y="261"/>
                </a:cxn>
                <a:cxn ang="0">
                  <a:pos x="82" y="525"/>
                </a:cxn>
                <a:cxn ang="0">
                  <a:pos x="303" y="715"/>
                </a:cxn>
                <a:cxn ang="0">
                  <a:pos x="1079" y="715"/>
                </a:cxn>
                <a:cxn ang="0">
                  <a:pos x="1199" y="663"/>
                </a:cxn>
                <a:cxn ang="0">
                  <a:pos x="1249" y="510"/>
                </a:cxn>
                <a:cxn ang="0">
                  <a:pos x="1174" y="374"/>
                </a:cxn>
                <a:cxn ang="0">
                  <a:pos x="1052" y="345"/>
                </a:cxn>
                <a:cxn ang="0">
                  <a:pos x="1035" y="337"/>
                </a:cxn>
                <a:cxn ang="0">
                  <a:pos x="899" y="227"/>
                </a:cxn>
                <a:cxn ang="0">
                  <a:pos x="737" y="258"/>
                </a:cxn>
                <a:cxn ang="0">
                  <a:pos x="732" y="258"/>
                </a:cxn>
                <a:cxn ang="0">
                  <a:pos x="685" y="236"/>
                </a:cxn>
                <a:cxn ang="0">
                  <a:pos x="767" y="180"/>
                </a:cxn>
                <a:cxn ang="0">
                  <a:pos x="762" y="172"/>
                </a:cxn>
                <a:cxn ang="0">
                  <a:pos x="398" y="160"/>
                </a:cxn>
                <a:cxn ang="0">
                  <a:pos x="359" y="306"/>
                </a:cxn>
                <a:cxn ang="0">
                  <a:pos x="368" y="343"/>
                </a:cxn>
              </a:cxnLst>
              <a:rect l="0" t="0" r="r" b="b"/>
              <a:pathLst>
                <a:path w="1312" h="768">
                  <a:moveTo>
                    <a:pt x="690" y="768"/>
                  </a:moveTo>
                  <a:cubicBezTo>
                    <a:pt x="563" y="768"/>
                    <a:pt x="436" y="768"/>
                    <a:pt x="309" y="768"/>
                  </a:cubicBezTo>
                  <a:cubicBezTo>
                    <a:pt x="197" y="767"/>
                    <a:pt x="112" y="716"/>
                    <a:pt x="59" y="617"/>
                  </a:cubicBezTo>
                  <a:cubicBezTo>
                    <a:pt x="0" y="511"/>
                    <a:pt x="22" y="374"/>
                    <a:pt x="106" y="290"/>
                  </a:cubicBezTo>
                  <a:cubicBezTo>
                    <a:pt x="162" y="232"/>
                    <a:pt x="229" y="204"/>
                    <a:pt x="309" y="204"/>
                  </a:cubicBezTo>
                  <a:cubicBezTo>
                    <a:pt x="314" y="204"/>
                    <a:pt x="316" y="202"/>
                    <a:pt x="319" y="197"/>
                  </a:cubicBezTo>
                  <a:cubicBezTo>
                    <a:pt x="358" y="96"/>
                    <a:pt x="431" y="36"/>
                    <a:pt x="536" y="17"/>
                  </a:cubicBezTo>
                  <a:cubicBezTo>
                    <a:pt x="650" y="0"/>
                    <a:pt x="763" y="59"/>
                    <a:pt x="817" y="160"/>
                  </a:cubicBezTo>
                  <a:cubicBezTo>
                    <a:pt x="820" y="165"/>
                    <a:pt x="823" y="167"/>
                    <a:pt x="828" y="167"/>
                  </a:cubicBezTo>
                  <a:cubicBezTo>
                    <a:pt x="927" y="165"/>
                    <a:pt x="1007" y="204"/>
                    <a:pt x="1065" y="283"/>
                  </a:cubicBezTo>
                  <a:cubicBezTo>
                    <a:pt x="1069" y="288"/>
                    <a:pt x="1072" y="290"/>
                    <a:pt x="1079" y="290"/>
                  </a:cubicBezTo>
                  <a:cubicBezTo>
                    <a:pt x="1187" y="290"/>
                    <a:pt x="1281" y="370"/>
                    <a:pt x="1299" y="478"/>
                  </a:cubicBezTo>
                  <a:cubicBezTo>
                    <a:pt x="1312" y="558"/>
                    <a:pt x="1296" y="632"/>
                    <a:pt x="1242" y="695"/>
                  </a:cubicBezTo>
                  <a:cubicBezTo>
                    <a:pt x="1204" y="738"/>
                    <a:pt x="1154" y="762"/>
                    <a:pt x="1095" y="767"/>
                  </a:cubicBezTo>
                  <a:cubicBezTo>
                    <a:pt x="1087" y="768"/>
                    <a:pt x="1077" y="768"/>
                    <a:pt x="1069" y="768"/>
                  </a:cubicBezTo>
                  <a:cubicBezTo>
                    <a:pt x="942" y="768"/>
                    <a:pt x="817" y="768"/>
                    <a:pt x="690" y="768"/>
                  </a:cubicBezTo>
                  <a:close/>
                  <a:moveTo>
                    <a:pt x="368" y="343"/>
                  </a:moveTo>
                  <a:cubicBezTo>
                    <a:pt x="351" y="338"/>
                    <a:pt x="334" y="333"/>
                    <a:pt x="319" y="328"/>
                  </a:cubicBezTo>
                  <a:cubicBezTo>
                    <a:pt x="314" y="326"/>
                    <a:pt x="311" y="323"/>
                    <a:pt x="311" y="318"/>
                  </a:cubicBezTo>
                  <a:cubicBezTo>
                    <a:pt x="309" y="301"/>
                    <a:pt x="306" y="284"/>
                    <a:pt x="306" y="266"/>
                  </a:cubicBezTo>
                  <a:cubicBezTo>
                    <a:pt x="304" y="261"/>
                    <a:pt x="304" y="258"/>
                    <a:pt x="298" y="258"/>
                  </a:cubicBezTo>
                  <a:cubicBezTo>
                    <a:pt x="288" y="259"/>
                    <a:pt x="278" y="259"/>
                    <a:pt x="268" y="261"/>
                  </a:cubicBezTo>
                  <a:cubicBezTo>
                    <a:pt x="144" y="284"/>
                    <a:pt x="62" y="399"/>
                    <a:pt x="82" y="525"/>
                  </a:cubicBezTo>
                  <a:cubicBezTo>
                    <a:pt x="99" y="632"/>
                    <a:pt x="194" y="715"/>
                    <a:pt x="303" y="715"/>
                  </a:cubicBezTo>
                  <a:cubicBezTo>
                    <a:pt x="561" y="715"/>
                    <a:pt x="820" y="715"/>
                    <a:pt x="1079" y="715"/>
                  </a:cubicBezTo>
                  <a:cubicBezTo>
                    <a:pt x="1126" y="715"/>
                    <a:pt x="1167" y="696"/>
                    <a:pt x="1199" y="663"/>
                  </a:cubicBezTo>
                  <a:cubicBezTo>
                    <a:pt x="1239" y="619"/>
                    <a:pt x="1254" y="567"/>
                    <a:pt x="1249" y="510"/>
                  </a:cubicBezTo>
                  <a:cubicBezTo>
                    <a:pt x="1246" y="453"/>
                    <a:pt x="1221" y="407"/>
                    <a:pt x="1174" y="374"/>
                  </a:cubicBezTo>
                  <a:cubicBezTo>
                    <a:pt x="1137" y="348"/>
                    <a:pt x="1095" y="340"/>
                    <a:pt x="1052" y="345"/>
                  </a:cubicBezTo>
                  <a:cubicBezTo>
                    <a:pt x="1044" y="347"/>
                    <a:pt x="1039" y="343"/>
                    <a:pt x="1035" y="337"/>
                  </a:cubicBezTo>
                  <a:cubicBezTo>
                    <a:pt x="1004" y="281"/>
                    <a:pt x="959" y="244"/>
                    <a:pt x="899" y="227"/>
                  </a:cubicBezTo>
                  <a:cubicBezTo>
                    <a:pt x="840" y="212"/>
                    <a:pt x="785" y="216"/>
                    <a:pt x="737" y="258"/>
                  </a:cubicBezTo>
                  <a:cubicBezTo>
                    <a:pt x="735" y="258"/>
                    <a:pt x="733" y="259"/>
                    <a:pt x="732" y="258"/>
                  </a:cubicBezTo>
                  <a:cubicBezTo>
                    <a:pt x="715" y="251"/>
                    <a:pt x="700" y="244"/>
                    <a:pt x="685" y="236"/>
                  </a:cubicBezTo>
                  <a:cubicBezTo>
                    <a:pt x="708" y="211"/>
                    <a:pt x="735" y="194"/>
                    <a:pt x="767" y="180"/>
                  </a:cubicBezTo>
                  <a:cubicBezTo>
                    <a:pt x="765" y="177"/>
                    <a:pt x="763" y="175"/>
                    <a:pt x="762" y="172"/>
                  </a:cubicBezTo>
                  <a:cubicBezTo>
                    <a:pt x="680" y="39"/>
                    <a:pt x="488" y="32"/>
                    <a:pt x="398" y="160"/>
                  </a:cubicBezTo>
                  <a:cubicBezTo>
                    <a:pt x="366" y="204"/>
                    <a:pt x="351" y="253"/>
                    <a:pt x="359" y="306"/>
                  </a:cubicBezTo>
                  <a:cubicBezTo>
                    <a:pt x="363" y="318"/>
                    <a:pt x="364" y="330"/>
                    <a:pt x="368" y="343"/>
                  </a:cubicBezTo>
                  <a:close/>
                </a:path>
              </a:pathLst>
            </a:custGeom>
            <a:solidFill>
              <a:srgbClr val="8DA6B1"/>
            </a:solidFill>
            <a:ln w="0">
              <a:noFill/>
              <a:prstDash val="solid"/>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95" name="Freeform 51"/>
            <p:cNvSpPr>
              <a:spLocks/>
            </p:cNvSpPr>
            <p:nvPr/>
          </p:nvSpPr>
          <p:spPr bwMode="gray">
            <a:xfrm>
              <a:off x="2942" y="1209"/>
              <a:ext cx="444" cy="259"/>
            </a:xfrm>
            <a:custGeom>
              <a:avLst/>
              <a:gdLst/>
              <a:ahLst/>
              <a:cxnLst>
                <a:cxn ang="0">
                  <a:pos x="304" y="307"/>
                </a:cxn>
                <a:cxn ang="0">
                  <a:pos x="296" y="270"/>
                </a:cxn>
                <a:cxn ang="0">
                  <a:pos x="334" y="126"/>
                </a:cxn>
                <a:cxn ang="0">
                  <a:pos x="695" y="138"/>
                </a:cxn>
                <a:cxn ang="0">
                  <a:pos x="700" y="146"/>
                </a:cxn>
                <a:cxn ang="0">
                  <a:pos x="619" y="201"/>
                </a:cxn>
                <a:cxn ang="0">
                  <a:pos x="665" y="222"/>
                </a:cxn>
                <a:cxn ang="0">
                  <a:pos x="670" y="222"/>
                </a:cxn>
                <a:cxn ang="0">
                  <a:pos x="831" y="192"/>
                </a:cxn>
                <a:cxn ang="0">
                  <a:pos x="967" y="300"/>
                </a:cxn>
                <a:cxn ang="0">
                  <a:pos x="984" y="308"/>
                </a:cxn>
                <a:cxn ang="0">
                  <a:pos x="1105" y="336"/>
                </a:cxn>
                <a:cxn ang="0">
                  <a:pos x="1179" y="471"/>
                </a:cxn>
                <a:cxn ang="0">
                  <a:pos x="1130" y="621"/>
                </a:cxn>
                <a:cxn ang="0">
                  <a:pos x="1010" y="672"/>
                </a:cxn>
                <a:cxn ang="0">
                  <a:pos x="239" y="672"/>
                </a:cxn>
                <a:cxn ang="0">
                  <a:pos x="20" y="485"/>
                </a:cxn>
                <a:cxn ang="0">
                  <a:pos x="204" y="226"/>
                </a:cxn>
                <a:cxn ang="0">
                  <a:pos x="234" y="222"/>
                </a:cxn>
                <a:cxn ang="0">
                  <a:pos x="243" y="231"/>
                </a:cxn>
                <a:cxn ang="0">
                  <a:pos x="248" y="282"/>
                </a:cxn>
                <a:cxn ang="0">
                  <a:pos x="256" y="292"/>
                </a:cxn>
                <a:cxn ang="0">
                  <a:pos x="304" y="307"/>
                </a:cxn>
              </a:cxnLst>
              <a:rect l="0" t="0" r="r" b="b"/>
              <a:pathLst>
                <a:path w="1184" h="672">
                  <a:moveTo>
                    <a:pt x="304" y="307"/>
                  </a:moveTo>
                  <a:cubicBezTo>
                    <a:pt x="301" y="293"/>
                    <a:pt x="299" y="282"/>
                    <a:pt x="296" y="270"/>
                  </a:cubicBezTo>
                  <a:cubicBezTo>
                    <a:pt x="287" y="217"/>
                    <a:pt x="302" y="169"/>
                    <a:pt x="334" y="126"/>
                  </a:cubicBezTo>
                  <a:cubicBezTo>
                    <a:pt x="423" y="0"/>
                    <a:pt x="614" y="7"/>
                    <a:pt x="695" y="138"/>
                  </a:cubicBezTo>
                  <a:cubicBezTo>
                    <a:pt x="697" y="141"/>
                    <a:pt x="699" y="143"/>
                    <a:pt x="700" y="146"/>
                  </a:cubicBezTo>
                  <a:cubicBezTo>
                    <a:pt x="669" y="159"/>
                    <a:pt x="642" y="176"/>
                    <a:pt x="619" y="201"/>
                  </a:cubicBezTo>
                  <a:cubicBezTo>
                    <a:pt x="634" y="209"/>
                    <a:pt x="649" y="216"/>
                    <a:pt x="665" y="222"/>
                  </a:cubicBezTo>
                  <a:cubicBezTo>
                    <a:pt x="667" y="224"/>
                    <a:pt x="669" y="222"/>
                    <a:pt x="670" y="222"/>
                  </a:cubicBezTo>
                  <a:cubicBezTo>
                    <a:pt x="718" y="181"/>
                    <a:pt x="773" y="178"/>
                    <a:pt x="831" y="192"/>
                  </a:cubicBezTo>
                  <a:cubicBezTo>
                    <a:pt x="891" y="209"/>
                    <a:pt x="936" y="245"/>
                    <a:pt x="967" y="300"/>
                  </a:cubicBezTo>
                  <a:cubicBezTo>
                    <a:pt x="971" y="307"/>
                    <a:pt x="976" y="310"/>
                    <a:pt x="984" y="308"/>
                  </a:cubicBezTo>
                  <a:cubicBezTo>
                    <a:pt x="1027" y="303"/>
                    <a:pt x="1068" y="312"/>
                    <a:pt x="1105" y="336"/>
                  </a:cubicBezTo>
                  <a:cubicBezTo>
                    <a:pt x="1151" y="370"/>
                    <a:pt x="1176" y="414"/>
                    <a:pt x="1179" y="471"/>
                  </a:cubicBezTo>
                  <a:cubicBezTo>
                    <a:pt x="1184" y="527"/>
                    <a:pt x="1170" y="578"/>
                    <a:pt x="1130" y="621"/>
                  </a:cubicBezTo>
                  <a:cubicBezTo>
                    <a:pt x="1098" y="654"/>
                    <a:pt x="1057" y="672"/>
                    <a:pt x="1010" y="672"/>
                  </a:cubicBezTo>
                  <a:cubicBezTo>
                    <a:pt x="753" y="672"/>
                    <a:pt x="496" y="672"/>
                    <a:pt x="239" y="672"/>
                  </a:cubicBezTo>
                  <a:cubicBezTo>
                    <a:pt x="131" y="672"/>
                    <a:pt x="37" y="591"/>
                    <a:pt x="20" y="485"/>
                  </a:cubicBezTo>
                  <a:cubicBezTo>
                    <a:pt x="0" y="361"/>
                    <a:pt x="82" y="249"/>
                    <a:pt x="204" y="226"/>
                  </a:cubicBezTo>
                  <a:cubicBezTo>
                    <a:pt x="214" y="224"/>
                    <a:pt x="224" y="224"/>
                    <a:pt x="234" y="222"/>
                  </a:cubicBezTo>
                  <a:cubicBezTo>
                    <a:pt x="241" y="222"/>
                    <a:pt x="241" y="226"/>
                    <a:pt x="243" y="231"/>
                  </a:cubicBezTo>
                  <a:cubicBezTo>
                    <a:pt x="243" y="249"/>
                    <a:pt x="246" y="265"/>
                    <a:pt x="248" y="282"/>
                  </a:cubicBezTo>
                  <a:cubicBezTo>
                    <a:pt x="248" y="287"/>
                    <a:pt x="251" y="290"/>
                    <a:pt x="256" y="292"/>
                  </a:cubicBezTo>
                  <a:cubicBezTo>
                    <a:pt x="271" y="297"/>
                    <a:pt x="287" y="302"/>
                    <a:pt x="304" y="307"/>
                  </a:cubicBezTo>
                </a:path>
              </a:pathLst>
            </a:custGeom>
            <a:solidFill>
              <a:srgbClr val="FFFFFF"/>
            </a:solidFill>
            <a:ln w="0">
              <a:solidFill>
                <a:schemeClr val="bg1"/>
              </a:solidFill>
              <a:prstDash val="solid"/>
              <a:round/>
              <a:headEnd/>
              <a:tailEnd/>
            </a:ln>
          </p:spPr>
          <p:txBody>
            <a:bodyPr vert="horz" wrap="square" lIns="91369" tIns="45684" rIns="91369" bIns="45684" numCol="1" anchor="t" anchorCtr="0" compatLnSpc="1">
              <a:prstTxWarp prst="textNoShape">
                <a:avLst/>
              </a:prstTxWarp>
            </a:bodyPr>
            <a:lstStyle/>
            <a:p>
              <a:endParaRPr lang="en-US" dirty="0"/>
            </a:p>
          </p:txBody>
        </p:sp>
      </p:grpSp>
      <p:sp>
        <p:nvSpPr>
          <p:cNvPr id="103" name="Oval 102"/>
          <p:cNvSpPr/>
          <p:nvPr/>
        </p:nvSpPr>
        <p:spPr bwMode="gray">
          <a:xfrm>
            <a:off x="5286093" y="2384616"/>
            <a:ext cx="76140" cy="76140"/>
          </a:xfrm>
          <a:prstGeom prst="ellipse">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105" name="AutoShape 18"/>
          <p:cNvSpPr>
            <a:spLocks noChangeAspect="1" noChangeArrowheads="1" noTextEdit="1"/>
          </p:cNvSpPr>
          <p:nvPr/>
        </p:nvSpPr>
        <p:spPr bwMode="gray">
          <a:xfrm>
            <a:off x="4190032" y="3437086"/>
            <a:ext cx="1001734" cy="1001734"/>
          </a:xfrm>
          <a:prstGeom prst="rect">
            <a:avLst/>
          </a:prstGeom>
          <a:noFill/>
          <a:ln w="9525">
            <a:noFill/>
            <a:miter lim="800000"/>
            <a:headEnd/>
            <a:tailEnd/>
          </a:ln>
        </p:spPr>
        <p:txBody>
          <a:bodyPr vert="horz" wrap="square" lIns="91369" tIns="45684" rIns="91369" bIns="45684" numCol="1" anchor="t" anchorCtr="0" compatLnSpc="1">
            <a:prstTxWarp prst="textNoShape">
              <a:avLst/>
            </a:prstTxWarp>
          </a:bodyPr>
          <a:lstStyle/>
          <a:p>
            <a:endParaRPr lang="en-US" dirty="0"/>
          </a:p>
        </p:txBody>
      </p:sp>
      <p:grpSp>
        <p:nvGrpSpPr>
          <p:cNvPr id="2" name="Group 1"/>
          <p:cNvGrpSpPr/>
          <p:nvPr/>
        </p:nvGrpSpPr>
        <p:grpSpPr bwMode="gray">
          <a:xfrm>
            <a:off x="4356342" y="3607265"/>
            <a:ext cx="665244" cy="661376"/>
            <a:chOff x="4354983" y="3343899"/>
            <a:chExt cx="665764" cy="661893"/>
          </a:xfrm>
        </p:grpSpPr>
        <p:sp>
          <p:nvSpPr>
            <p:cNvPr id="107" name="Freeform 21"/>
            <p:cNvSpPr>
              <a:spLocks noEditPoints="1"/>
            </p:cNvSpPr>
            <p:nvPr/>
          </p:nvSpPr>
          <p:spPr bwMode="gray">
            <a:xfrm>
              <a:off x="4354983" y="3343899"/>
              <a:ext cx="665764" cy="549643"/>
            </a:xfrm>
            <a:custGeom>
              <a:avLst/>
              <a:gdLst/>
              <a:ahLst/>
              <a:cxnLst>
                <a:cxn ang="0">
                  <a:pos x="504" y="580"/>
                </a:cxn>
                <a:cxn ang="0">
                  <a:pos x="571" y="465"/>
                </a:cxn>
                <a:cxn ang="0">
                  <a:pos x="416" y="468"/>
                </a:cxn>
                <a:cxn ang="0">
                  <a:pos x="571" y="345"/>
                </a:cxn>
                <a:cxn ang="0">
                  <a:pos x="409" y="372"/>
                </a:cxn>
                <a:cxn ang="0">
                  <a:pos x="307" y="496"/>
                </a:cxn>
                <a:cxn ang="0">
                  <a:pos x="8" y="470"/>
                </a:cxn>
                <a:cxn ang="0">
                  <a:pos x="52" y="332"/>
                </a:cxn>
                <a:cxn ang="0">
                  <a:pos x="181" y="205"/>
                </a:cxn>
                <a:cxn ang="0">
                  <a:pos x="353" y="155"/>
                </a:cxn>
                <a:cxn ang="0">
                  <a:pos x="408" y="14"/>
                </a:cxn>
                <a:cxn ang="0">
                  <a:pos x="746" y="25"/>
                </a:cxn>
                <a:cxn ang="0">
                  <a:pos x="756" y="422"/>
                </a:cxn>
                <a:cxn ang="0">
                  <a:pos x="590" y="453"/>
                </a:cxn>
                <a:cxn ang="0">
                  <a:pos x="539" y="593"/>
                </a:cxn>
                <a:cxn ang="0">
                  <a:pos x="409" y="590"/>
                </a:cxn>
                <a:cxn ang="0">
                  <a:pos x="24" y="607"/>
                </a:cxn>
                <a:cxn ang="0">
                  <a:pos x="7" y="495"/>
                </a:cxn>
                <a:cxn ang="0">
                  <a:pos x="367" y="510"/>
                </a:cxn>
                <a:cxn ang="0">
                  <a:pos x="200" y="308"/>
                </a:cxn>
                <a:cxn ang="0">
                  <a:pos x="419" y="347"/>
                </a:cxn>
                <a:cxn ang="0">
                  <a:pos x="571" y="310"/>
                </a:cxn>
                <a:cxn ang="0">
                  <a:pos x="413" y="248"/>
                </a:cxn>
                <a:cxn ang="0">
                  <a:pos x="376" y="154"/>
                </a:cxn>
                <a:cxn ang="0">
                  <a:pos x="582" y="187"/>
                </a:cxn>
                <a:cxn ang="0">
                  <a:pos x="742" y="166"/>
                </a:cxn>
                <a:cxn ang="0">
                  <a:pos x="734" y="75"/>
                </a:cxn>
                <a:cxn ang="0">
                  <a:pos x="425" y="83"/>
                </a:cxn>
                <a:cxn ang="0">
                  <a:pos x="19" y="367"/>
                </a:cxn>
                <a:cxn ang="0">
                  <a:pos x="339" y="383"/>
                </a:cxn>
                <a:cxn ang="0">
                  <a:pos x="356" y="351"/>
                </a:cxn>
                <a:cxn ang="0">
                  <a:pos x="19" y="364"/>
                </a:cxn>
                <a:cxn ang="0">
                  <a:pos x="725" y="36"/>
                </a:cxn>
                <a:cxn ang="0">
                  <a:pos x="386" y="41"/>
                </a:cxn>
                <a:cxn ang="0">
                  <a:pos x="563" y="75"/>
                </a:cxn>
                <a:cxn ang="0">
                  <a:pos x="200" y="200"/>
                </a:cxn>
                <a:cxn ang="0">
                  <a:pos x="401" y="230"/>
                </a:cxn>
                <a:cxn ang="0">
                  <a:pos x="571" y="200"/>
                </a:cxn>
                <a:cxn ang="0">
                  <a:pos x="279" y="179"/>
                </a:cxn>
                <a:cxn ang="0">
                  <a:pos x="606" y="433"/>
                </a:cxn>
                <a:cxn ang="0">
                  <a:pos x="747" y="312"/>
                </a:cxn>
                <a:cxn ang="0">
                  <a:pos x="590" y="313"/>
                </a:cxn>
                <a:cxn ang="0">
                  <a:pos x="747" y="277"/>
                </a:cxn>
                <a:cxn ang="0">
                  <a:pos x="595" y="211"/>
                </a:cxn>
                <a:cxn ang="0">
                  <a:pos x="280" y="568"/>
                </a:cxn>
                <a:cxn ang="0">
                  <a:pos x="369" y="534"/>
                </a:cxn>
                <a:cxn ang="0">
                  <a:pos x="280" y="568"/>
                </a:cxn>
                <a:cxn ang="0">
                  <a:pos x="376" y="422"/>
                </a:cxn>
                <a:cxn ang="0">
                  <a:pos x="272" y="420"/>
                </a:cxn>
              </a:cxnLst>
              <a:rect l="0" t="0" r="r" b="b"/>
              <a:pathLst>
                <a:path w="766" h="631">
                  <a:moveTo>
                    <a:pt x="409" y="489"/>
                  </a:moveTo>
                  <a:cubicBezTo>
                    <a:pt x="409" y="523"/>
                    <a:pt x="409" y="555"/>
                    <a:pt x="409" y="588"/>
                  </a:cubicBezTo>
                  <a:cubicBezTo>
                    <a:pt x="413" y="588"/>
                    <a:pt x="416" y="588"/>
                    <a:pt x="419" y="588"/>
                  </a:cubicBezTo>
                  <a:cubicBezTo>
                    <a:pt x="447" y="586"/>
                    <a:pt x="476" y="584"/>
                    <a:pt x="504" y="580"/>
                  </a:cubicBezTo>
                  <a:cubicBezTo>
                    <a:pt x="523" y="578"/>
                    <a:pt x="542" y="574"/>
                    <a:pt x="560" y="567"/>
                  </a:cubicBezTo>
                  <a:cubicBezTo>
                    <a:pt x="560" y="567"/>
                    <a:pt x="561" y="567"/>
                    <a:pt x="562" y="566"/>
                  </a:cubicBezTo>
                  <a:cubicBezTo>
                    <a:pt x="569" y="564"/>
                    <a:pt x="572" y="560"/>
                    <a:pt x="572" y="552"/>
                  </a:cubicBezTo>
                  <a:cubicBezTo>
                    <a:pt x="571" y="523"/>
                    <a:pt x="571" y="494"/>
                    <a:pt x="571" y="465"/>
                  </a:cubicBezTo>
                  <a:cubicBezTo>
                    <a:pt x="571" y="464"/>
                    <a:pt x="571" y="462"/>
                    <a:pt x="571" y="460"/>
                  </a:cubicBezTo>
                  <a:cubicBezTo>
                    <a:pt x="519" y="481"/>
                    <a:pt x="464" y="484"/>
                    <a:pt x="409" y="487"/>
                  </a:cubicBezTo>
                  <a:cubicBezTo>
                    <a:pt x="409" y="480"/>
                    <a:pt x="409" y="475"/>
                    <a:pt x="409" y="468"/>
                  </a:cubicBezTo>
                  <a:cubicBezTo>
                    <a:pt x="412" y="468"/>
                    <a:pt x="414" y="468"/>
                    <a:pt x="416" y="468"/>
                  </a:cubicBezTo>
                  <a:cubicBezTo>
                    <a:pt x="458" y="466"/>
                    <a:pt x="500" y="462"/>
                    <a:pt x="541" y="451"/>
                  </a:cubicBezTo>
                  <a:cubicBezTo>
                    <a:pt x="550" y="449"/>
                    <a:pt x="558" y="445"/>
                    <a:pt x="566" y="441"/>
                  </a:cubicBezTo>
                  <a:cubicBezTo>
                    <a:pt x="570" y="440"/>
                    <a:pt x="571" y="436"/>
                    <a:pt x="571" y="431"/>
                  </a:cubicBezTo>
                  <a:cubicBezTo>
                    <a:pt x="571" y="402"/>
                    <a:pt x="571" y="373"/>
                    <a:pt x="571" y="345"/>
                  </a:cubicBezTo>
                  <a:cubicBezTo>
                    <a:pt x="571" y="343"/>
                    <a:pt x="571" y="341"/>
                    <a:pt x="571" y="339"/>
                  </a:cubicBezTo>
                  <a:cubicBezTo>
                    <a:pt x="546" y="351"/>
                    <a:pt x="519" y="356"/>
                    <a:pt x="491" y="359"/>
                  </a:cubicBezTo>
                  <a:cubicBezTo>
                    <a:pt x="464" y="363"/>
                    <a:pt x="437" y="364"/>
                    <a:pt x="409" y="367"/>
                  </a:cubicBezTo>
                  <a:cubicBezTo>
                    <a:pt x="409" y="368"/>
                    <a:pt x="409" y="370"/>
                    <a:pt x="409" y="372"/>
                  </a:cubicBezTo>
                  <a:cubicBezTo>
                    <a:pt x="409" y="399"/>
                    <a:pt x="409" y="427"/>
                    <a:pt x="409" y="454"/>
                  </a:cubicBezTo>
                  <a:cubicBezTo>
                    <a:pt x="409" y="461"/>
                    <a:pt x="407" y="467"/>
                    <a:pt x="401" y="470"/>
                  </a:cubicBezTo>
                  <a:cubicBezTo>
                    <a:pt x="393" y="475"/>
                    <a:pt x="384" y="479"/>
                    <a:pt x="375" y="483"/>
                  </a:cubicBezTo>
                  <a:cubicBezTo>
                    <a:pt x="353" y="490"/>
                    <a:pt x="330" y="493"/>
                    <a:pt x="307" y="496"/>
                  </a:cubicBezTo>
                  <a:cubicBezTo>
                    <a:pt x="268" y="500"/>
                    <a:pt x="229" y="502"/>
                    <a:pt x="190" y="501"/>
                  </a:cubicBezTo>
                  <a:cubicBezTo>
                    <a:pt x="143" y="500"/>
                    <a:pt x="96" y="498"/>
                    <a:pt x="50" y="487"/>
                  </a:cubicBezTo>
                  <a:cubicBezTo>
                    <a:pt x="39" y="485"/>
                    <a:pt x="28" y="480"/>
                    <a:pt x="17" y="476"/>
                  </a:cubicBezTo>
                  <a:cubicBezTo>
                    <a:pt x="14" y="475"/>
                    <a:pt x="11" y="472"/>
                    <a:pt x="8" y="470"/>
                  </a:cubicBezTo>
                  <a:cubicBezTo>
                    <a:pt x="3" y="466"/>
                    <a:pt x="0" y="461"/>
                    <a:pt x="0" y="454"/>
                  </a:cubicBezTo>
                  <a:cubicBezTo>
                    <a:pt x="1" y="426"/>
                    <a:pt x="0" y="397"/>
                    <a:pt x="0" y="369"/>
                  </a:cubicBezTo>
                  <a:cubicBezTo>
                    <a:pt x="0" y="360"/>
                    <a:pt x="4" y="353"/>
                    <a:pt x="11" y="348"/>
                  </a:cubicBezTo>
                  <a:cubicBezTo>
                    <a:pt x="24" y="339"/>
                    <a:pt x="38" y="335"/>
                    <a:pt x="52" y="332"/>
                  </a:cubicBezTo>
                  <a:cubicBezTo>
                    <a:pt x="81" y="325"/>
                    <a:pt x="111" y="322"/>
                    <a:pt x="140" y="320"/>
                  </a:cubicBezTo>
                  <a:cubicBezTo>
                    <a:pt x="153" y="320"/>
                    <a:pt x="165" y="319"/>
                    <a:pt x="178" y="319"/>
                  </a:cubicBezTo>
                  <a:cubicBezTo>
                    <a:pt x="182" y="319"/>
                    <a:pt x="181" y="316"/>
                    <a:pt x="181" y="313"/>
                  </a:cubicBezTo>
                  <a:cubicBezTo>
                    <a:pt x="181" y="277"/>
                    <a:pt x="182" y="241"/>
                    <a:pt x="181" y="205"/>
                  </a:cubicBezTo>
                  <a:cubicBezTo>
                    <a:pt x="181" y="196"/>
                    <a:pt x="185" y="189"/>
                    <a:pt x="192" y="185"/>
                  </a:cubicBezTo>
                  <a:cubicBezTo>
                    <a:pt x="204" y="176"/>
                    <a:pt x="217" y="172"/>
                    <a:pt x="231" y="169"/>
                  </a:cubicBezTo>
                  <a:cubicBezTo>
                    <a:pt x="259" y="162"/>
                    <a:pt x="288" y="159"/>
                    <a:pt x="316" y="157"/>
                  </a:cubicBezTo>
                  <a:cubicBezTo>
                    <a:pt x="329" y="156"/>
                    <a:pt x="341" y="156"/>
                    <a:pt x="353" y="155"/>
                  </a:cubicBezTo>
                  <a:cubicBezTo>
                    <a:pt x="358" y="155"/>
                    <a:pt x="357" y="153"/>
                    <a:pt x="357" y="150"/>
                  </a:cubicBezTo>
                  <a:cubicBezTo>
                    <a:pt x="357" y="117"/>
                    <a:pt x="358" y="84"/>
                    <a:pt x="357" y="51"/>
                  </a:cubicBezTo>
                  <a:cubicBezTo>
                    <a:pt x="357" y="42"/>
                    <a:pt x="361" y="35"/>
                    <a:pt x="368" y="30"/>
                  </a:cubicBezTo>
                  <a:cubicBezTo>
                    <a:pt x="381" y="22"/>
                    <a:pt x="394" y="18"/>
                    <a:pt x="408" y="14"/>
                  </a:cubicBezTo>
                  <a:cubicBezTo>
                    <a:pt x="437" y="8"/>
                    <a:pt x="466" y="4"/>
                    <a:pt x="496" y="3"/>
                  </a:cubicBezTo>
                  <a:cubicBezTo>
                    <a:pt x="521" y="1"/>
                    <a:pt x="545" y="0"/>
                    <a:pt x="570" y="0"/>
                  </a:cubicBezTo>
                  <a:cubicBezTo>
                    <a:pt x="617" y="1"/>
                    <a:pt x="664" y="3"/>
                    <a:pt x="711" y="13"/>
                  </a:cubicBezTo>
                  <a:cubicBezTo>
                    <a:pt x="723" y="16"/>
                    <a:pt x="734" y="21"/>
                    <a:pt x="746" y="25"/>
                  </a:cubicBezTo>
                  <a:cubicBezTo>
                    <a:pt x="751" y="27"/>
                    <a:pt x="755" y="30"/>
                    <a:pt x="759" y="33"/>
                  </a:cubicBezTo>
                  <a:cubicBezTo>
                    <a:pt x="764" y="37"/>
                    <a:pt x="766" y="42"/>
                    <a:pt x="766" y="49"/>
                  </a:cubicBezTo>
                  <a:cubicBezTo>
                    <a:pt x="766" y="167"/>
                    <a:pt x="766" y="286"/>
                    <a:pt x="766" y="404"/>
                  </a:cubicBezTo>
                  <a:cubicBezTo>
                    <a:pt x="766" y="412"/>
                    <a:pt x="762" y="418"/>
                    <a:pt x="756" y="422"/>
                  </a:cubicBezTo>
                  <a:cubicBezTo>
                    <a:pt x="746" y="430"/>
                    <a:pt x="733" y="434"/>
                    <a:pt x="721" y="437"/>
                  </a:cubicBezTo>
                  <a:cubicBezTo>
                    <a:pt x="696" y="444"/>
                    <a:pt x="670" y="447"/>
                    <a:pt x="645" y="449"/>
                  </a:cubicBezTo>
                  <a:cubicBezTo>
                    <a:pt x="628" y="450"/>
                    <a:pt x="611" y="451"/>
                    <a:pt x="595" y="452"/>
                  </a:cubicBezTo>
                  <a:cubicBezTo>
                    <a:pt x="593" y="452"/>
                    <a:pt x="592" y="452"/>
                    <a:pt x="590" y="453"/>
                  </a:cubicBezTo>
                  <a:cubicBezTo>
                    <a:pt x="590" y="455"/>
                    <a:pt x="590" y="457"/>
                    <a:pt x="590" y="459"/>
                  </a:cubicBezTo>
                  <a:cubicBezTo>
                    <a:pt x="590" y="491"/>
                    <a:pt x="590" y="523"/>
                    <a:pt x="590" y="555"/>
                  </a:cubicBezTo>
                  <a:cubicBezTo>
                    <a:pt x="590" y="566"/>
                    <a:pt x="586" y="573"/>
                    <a:pt x="577" y="579"/>
                  </a:cubicBezTo>
                  <a:cubicBezTo>
                    <a:pt x="565" y="586"/>
                    <a:pt x="552" y="590"/>
                    <a:pt x="539" y="593"/>
                  </a:cubicBezTo>
                  <a:cubicBezTo>
                    <a:pt x="511" y="600"/>
                    <a:pt x="482" y="603"/>
                    <a:pt x="454" y="604"/>
                  </a:cubicBezTo>
                  <a:cubicBezTo>
                    <a:pt x="440" y="605"/>
                    <a:pt x="426" y="606"/>
                    <a:pt x="413" y="607"/>
                  </a:cubicBezTo>
                  <a:cubicBezTo>
                    <a:pt x="412" y="607"/>
                    <a:pt x="411" y="607"/>
                    <a:pt x="409" y="607"/>
                  </a:cubicBezTo>
                  <a:cubicBezTo>
                    <a:pt x="409" y="601"/>
                    <a:pt x="409" y="596"/>
                    <a:pt x="409" y="590"/>
                  </a:cubicBezTo>
                  <a:cubicBezTo>
                    <a:pt x="393" y="609"/>
                    <a:pt x="370" y="613"/>
                    <a:pt x="348" y="618"/>
                  </a:cubicBezTo>
                  <a:cubicBezTo>
                    <a:pt x="314" y="625"/>
                    <a:pt x="280" y="627"/>
                    <a:pt x="246" y="629"/>
                  </a:cubicBezTo>
                  <a:cubicBezTo>
                    <a:pt x="196" y="631"/>
                    <a:pt x="146" y="629"/>
                    <a:pt x="96" y="623"/>
                  </a:cubicBezTo>
                  <a:cubicBezTo>
                    <a:pt x="72" y="621"/>
                    <a:pt x="47" y="617"/>
                    <a:pt x="24" y="607"/>
                  </a:cubicBezTo>
                  <a:cubicBezTo>
                    <a:pt x="20" y="606"/>
                    <a:pt x="17" y="604"/>
                    <a:pt x="14" y="603"/>
                  </a:cubicBezTo>
                  <a:cubicBezTo>
                    <a:pt x="5" y="597"/>
                    <a:pt x="0" y="591"/>
                    <a:pt x="0" y="579"/>
                  </a:cubicBezTo>
                  <a:cubicBezTo>
                    <a:pt x="1" y="549"/>
                    <a:pt x="0" y="520"/>
                    <a:pt x="0" y="490"/>
                  </a:cubicBezTo>
                  <a:cubicBezTo>
                    <a:pt x="3" y="492"/>
                    <a:pt x="5" y="494"/>
                    <a:pt x="7" y="495"/>
                  </a:cubicBezTo>
                  <a:cubicBezTo>
                    <a:pt x="19" y="504"/>
                    <a:pt x="34" y="508"/>
                    <a:pt x="49" y="511"/>
                  </a:cubicBezTo>
                  <a:cubicBezTo>
                    <a:pt x="80" y="519"/>
                    <a:pt x="113" y="523"/>
                    <a:pt x="145" y="524"/>
                  </a:cubicBezTo>
                  <a:cubicBezTo>
                    <a:pt x="173" y="525"/>
                    <a:pt x="202" y="526"/>
                    <a:pt x="230" y="525"/>
                  </a:cubicBezTo>
                  <a:cubicBezTo>
                    <a:pt x="276" y="525"/>
                    <a:pt x="322" y="521"/>
                    <a:pt x="367" y="510"/>
                  </a:cubicBezTo>
                  <a:cubicBezTo>
                    <a:pt x="382" y="506"/>
                    <a:pt x="397" y="501"/>
                    <a:pt x="409" y="489"/>
                  </a:cubicBezTo>
                  <a:close/>
                  <a:moveTo>
                    <a:pt x="200" y="225"/>
                  </a:moveTo>
                  <a:cubicBezTo>
                    <a:pt x="200" y="227"/>
                    <a:pt x="200" y="228"/>
                    <a:pt x="200" y="230"/>
                  </a:cubicBezTo>
                  <a:cubicBezTo>
                    <a:pt x="200" y="256"/>
                    <a:pt x="200" y="282"/>
                    <a:pt x="200" y="308"/>
                  </a:cubicBezTo>
                  <a:cubicBezTo>
                    <a:pt x="200" y="318"/>
                    <a:pt x="200" y="318"/>
                    <a:pt x="210" y="318"/>
                  </a:cubicBezTo>
                  <a:cubicBezTo>
                    <a:pt x="249" y="319"/>
                    <a:pt x="288" y="321"/>
                    <a:pt x="326" y="326"/>
                  </a:cubicBezTo>
                  <a:cubicBezTo>
                    <a:pt x="346" y="329"/>
                    <a:pt x="367" y="332"/>
                    <a:pt x="385" y="341"/>
                  </a:cubicBezTo>
                  <a:cubicBezTo>
                    <a:pt x="396" y="347"/>
                    <a:pt x="407" y="348"/>
                    <a:pt x="419" y="347"/>
                  </a:cubicBezTo>
                  <a:cubicBezTo>
                    <a:pt x="421" y="347"/>
                    <a:pt x="423" y="347"/>
                    <a:pt x="425" y="347"/>
                  </a:cubicBezTo>
                  <a:cubicBezTo>
                    <a:pt x="459" y="345"/>
                    <a:pt x="493" y="342"/>
                    <a:pt x="527" y="334"/>
                  </a:cubicBezTo>
                  <a:cubicBezTo>
                    <a:pt x="540" y="331"/>
                    <a:pt x="552" y="326"/>
                    <a:pt x="564" y="322"/>
                  </a:cubicBezTo>
                  <a:cubicBezTo>
                    <a:pt x="569" y="320"/>
                    <a:pt x="572" y="316"/>
                    <a:pt x="571" y="310"/>
                  </a:cubicBezTo>
                  <a:cubicBezTo>
                    <a:pt x="571" y="283"/>
                    <a:pt x="571" y="256"/>
                    <a:pt x="571" y="229"/>
                  </a:cubicBezTo>
                  <a:cubicBezTo>
                    <a:pt x="571" y="228"/>
                    <a:pt x="571" y="226"/>
                    <a:pt x="571" y="224"/>
                  </a:cubicBezTo>
                  <a:cubicBezTo>
                    <a:pt x="561" y="228"/>
                    <a:pt x="551" y="231"/>
                    <a:pt x="541" y="234"/>
                  </a:cubicBezTo>
                  <a:cubicBezTo>
                    <a:pt x="499" y="244"/>
                    <a:pt x="456" y="246"/>
                    <a:pt x="413" y="248"/>
                  </a:cubicBezTo>
                  <a:cubicBezTo>
                    <a:pt x="378" y="249"/>
                    <a:pt x="344" y="249"/>
                    <a:pt x="309" y="245"/>
                  </a:cubicBezTo>
                  <a:cubicBezTo>
                    <a:pt x="284" y="243"/>
                    <a:pt x="259" y="239"/>
                    <a:pt x="235" y="235"/>
                  </a:cubicBezTo>
                  <a:cubicBezTo>
                    <a:pt x="223" y="233"/>
                    <a:pt x="212" y="228"/>
                    <a:pt x="200" y="225"/>
                  </a:cubicBezTo>
                  <a:close/>
                  <a:moveTo>
                    <a:pt x="376" y="154"/>
                  </a:moveTo>
                  <a:cubicBezTo>
                    <a:pt x="377" y="154"/>
                    <a:pt x="378" y="154"/>
                    <a:pt x="379" y="154"/>
                  </a:cubicBezTo>
                  <a:cubicBezTo>
                    <a:pt x="409" y="156"/>
                    <a:pt x="439" y="156"/>
                    <a:pt x="469" y="158"/>
                  </a:cubicBezTo>
                  <a:cubicBezTo>
                    <a:pt x="495" y="160"/>
                    <a:pt x="521" y="164"/>
                    <a:pt x="547" y="171"/>
                  </a:cubicBezTo>
                  <a:cubicBezTo>
                    <a:pt x="559" y="174"/>
                    <a:pt x="573" y="177"/>
                    <a:pt x="582" y="187"/>
                  </a:cubicBezTo>
                  <a:cubicBezTo>
                    <a:pt x="587" y="193"/>
                    <a:pt x="593" y="193"/>
                    <a:pt x="600" y="192"/>
                  </a:cubicBezTo>
                  <a:cubicBezTo>
                    <a:pt x="601" y="192"/>
                    <a:pt x="603" y="192"/>
                    <a:pt x="605" y="192"/>
                  </a:cubicBezTo>
                  <a:cubicBezTo>
                    <a:pt x="637" y="191"/>
                    <a:pt x="669" y="187"/>
                    <a:pt x="700" y="180"/>
                  </a:cubicBezTo>
                  <a:cubicBezTo>
                    <a:pt x="715" y="177"/>
                    <a:pt x="729" y="174"/>
                    <a:pt x="742" y="166"/>
                  </a:cubicBezTo>
                  <a:cubicBezTo>
                    <a:pt x="746" y="164"/>
                    <a:pt x="747" y="162"/>
                    <a:pt x="747" y="158"/>
                  </a:cubicBezTo>
                  <a:cubicBezTo>
                    <a:pt x="747" y="130"/>
                    <a:pt x="747" y="102"/>
                    <a:pt x="747" y="75"/>
                  </a:cubicBezTo>
                  <a:cubicBezTo>
                    <a:pt x="747" y="73"/>
                    <a:pt x="747" y="72"/>
                    <a:pt x="747" y="70"/>
                  </a:cubicBezTo>
                  <a:cubicBezTo>
                    <a:pt x="742" y="71"/>
                    <a:pt x="738" y="73"/>
                    <a:pt x="734" y="75"/>
                  </a:cubicBezTo>
                  <a:cubicBezTo>
                    <a:pt x="730" y="76"/>
                    <a:pt x="725" y="77"/>
                    <a:pt x="721" y="78"/>
                  </a:cubicBezTo>
                  <a:cubicBezTo>
                    <a:pt x="679" y="89"/>
                    <a:pt x="637" y="92"/>
                    <a:pt x="594" y="93"/>
                  </a:cubicBezTo>
                  <a:cubicBezTo>
                    <a:pt x="561" y="94"/>
                    <a:pt x="529" y="93"/>
                    <a:pt x="496" y="91"/>
                  </a:cubicBezTo>
                  <a:cubicBezTo>
                    <a:pt x="472" y="90"/>
                    <a:pt x="449" y="87"/>
                    <a:pt x="425" y="83"/>
                  </a:cubicBezTo>
                  <a:cubicBezTo>
                    <a:pt x="409" y="81"/>
                    <a:pt x="392" y="76"/>
                    <a:pt x="376" y="69"/>
                  </a:cubicBezTo>
                  <a:cubicBezTo>
                    <a:pt x="376" y="98"/>
                    <a:pt x="376" y="126"/>
                    <a:pt x="376" y="154"/>
                  </a:cubicBezTo>
                  <a:close/>
                  <a:moveTo>
                    <a:pt x="19" y="364"/>
                  </a:moveTo>
                  <a:cubicBezTo>
                    <a:pt x="19" y="365"/>
                    <a:pt x="19" y="366"/>
                    <a:pt x="19" y="367"/>
                  </a:cubicBezTo>
                  <a:cubicBezTo>
                    <a:pt x="25" y="369"/>
                    <a:pt x="31" y="372"/>
                    <a:pt x="37" y="374"/>
                  </a:cubicBezTo>
                  <a:cubicBezTo>
                    <a:pt x="63" y="383"/>
                    <a:pt x="91" y="387"/>
                    <a:pt x="118" y="389"/>
                  </a:cubicBezTo>
                  <a:cubicBezTo>
                    <a:pt x="158" y="393"/>
                    <a:pt x="197" y="394"/>
                    <a:pt x="236" y="393"/>
                  </a:cubicBezTo>
                  <a:cubicBezTo>
                    <a:pt x="271" y="392"/>
                    <a:pt x="305" y="389"/>
                    <a:pt x="339" y="383"/>
                  </a:cubicBezTo>
                  <a:cubicBezTo>
                    <a:pt x="354" y="380"/>
                    <a:pt x="368" y="375"/>
                    <a:pt x="383" y="370"/>
                  </a:cubicBezTo>
                  <a:cubicBezTo>
                    <a:pt x="385" y="369"/>
                    <a:pt x="388" y="367"/>
                    <a:pt x="391" y="365"/>
                  </a:cubicBezTo>
                  <a:cubicBezTo>
                    <a:pt x="388" y="363"/>
                    <a:pt x="385" y="361"/>
                    <a:pt x="383" y="360"/>
                  </a:cubicBezTo>
                  <a:cubicBezTo>
                    <a:pt x="374" y="357"/>
                    <a:pt x="365" y="353"/>
                    <a:pt x="356" y="351"/>
                  </a:cubicBezTo>
                  <a:cubicBezTo>
                    <a:pt x="315" y="341"/>
                    <a:pt x="273" y="338"/>
                    <a:pt x="230" y="337"/>
                  </a:cubicBezTo>
                  <a:cubicBezTo>
                    <a:pt x="181" y="336"/>
                    <a:pt x="131" y="337"/>
                    <a:pt x="82" y="345"/>
                  </a:cubicBezTo>
                  <a:cubicBezTo>
                    <a:pt x="65" y="348"/>
                    <a:pt x="48" y="353"/>
                    <a:pt x="31" y="358"/>
                  </a:cubicBezTo>
                  <a:cubicBezTo>
                    <a:pt x="27" y="359"/>
                    <a:pt x="23" y="362"/>
                    <a:pt x="19" y="364"/>
                  </a:cubicBezTo>
                  <a:close/>
                  <a:moveTo>
                    <a:pt x="747" y="48"/>
                  </a:moveTo>
                  <a:cubicBezTo>
                    <a:pt x="747" y="48"/>
                    <a:pt x="747" y="47"/>
                    <a:pt x="747" y="46"/>
                  </a:cubicBezTo>
                  <a:cubicBezTo>
                    <a:pt x="745" y="45"/>
                    <a:pt x="743" y="43"/>
                    <a:pt x="740" y="42"/>
                  </a:cubicBezTo>
                  <a:cubicBezTo>
                    <a:pt x="735" y="40"/>
                    <a:pt x="730" y="38"/>
                    <a:pt x="725" y="36"/>
                  </a:cubicBezTo>
                  <a:cubicBezTo>
                    <a:pt x="700" y="29"/>
                    <a:pt x="675" y="25"/>
                    <a:pt x="650" y="23"/>
                  </a:cubicBezTo>
                  <a:cubicBezTo>
                    <a:pt x="608" y="19"/>
                    <a:pt x="567" y="18"/>
                    <a:pt x="526" y="20"/>
                  </a:cubicBezTo>
                  <a:cubicBezTo>
                    <a:pt x="494" y="21"/>
                    <a:pt x="463" y="23"/>
                    <a:pt x="433" y="29"/>
                  </a:cubicBezTo>
                  <a:cubicBezTo>
                    <a:pt x="417" y="32"/>
                    <a:pt x="401" y="37"/>
                    <a:pt x="386" y="41"/>
                  </a:cubicBezTo>
                  <a:cubicBezTo>
                    <a:pt x="382" y="42"/>
                    <a:pt x="379" y="45"/>
                    <a:pt x="375" y="47"/>
                  </a:cubicBezTo>
                  <a:cubicBezTo>
                    <a:pt x="380" y="50"/>
                    <a:pt x="383" y="52"/>
                    <a:pt x="386" y="53"/>
                  </a:cubicBezTo>
                  <a:cubicBezTo>
                    <a:pt x="399" y="57"/>
                    <a:pt x="411" y="61"/>
                    <a:pt x="424" y="64"/>
                  </a:cubicBezTo>
                  <a:cubicBezTo>
                    <a:pt x="470" y="73"/>
                    <a:pt x="517" y="75"/>
                    <a:pt x="563" y="75"/>
                  </a:cubicBezTo>
                  <a:cubicBezTo>
                    <a:pt x="601" y="76"/>
                    <a:pt x="639" y="74"/>
                    <a:pt x="677" y="68"/>
                  </a:cubicBezTo>
                  <a:cubicBezTo>
                    <a:pt x="696" y="65"/>
                    <a:pt x="716" y="62"/>
                    <a:pt x="734" y="55"/>
                  </a:cubicBezTo>
                  <a:cubicBezTo>
                    <a:pt x="739" y="53"/>
                    <a:pt x="743" y="51"/>
                    <a:pt x="747" y="48"/>
                  </a:cubicBezTo>
                  <a:close/>
                  <a:moveTo>
                    <a:pt x="200" y="200"/>
                  </a:moveTo>
                  <a:cubicBezTo>
                    <a:pt x="200" y="201"/>
                    <a:pt x="200" y="202"/>
                    <a:pt x="200" y="203"/>
                  </a:cubicBezTo>
                  <a:cubicBezTo>
                    <a:pt x="205" y="205"/>
                    <a:pt x="210" y="208"/>
                    <a:pt x="215" y="210"/>
                  </a:cubicBezTo>
                  <a:cubicBezTo>
                    <a:pt x="238" y="218"/>
                    <a:pt x="262" y="222"/>
                    <a:pt x="285" y="224"/>
                  </a:cubicBezTo>
                  <a:cubicBezTo>
                    <a:pt x="324" y="229"/>
                    <a:pt x="362" y="230"/>
                    <a:pt x="401" y="230"/>
                  </a:cubicBezTo>
                  <a:cubicBezTo>
                    <a:pt x="438" y="229"/>
                    <a:pt x="476" y="227"/>
                    <a:pt x="513" y="220"/>
                  </a:cubicBezTo>
                  <a:cubicBezTo>
                    <a:pt x="529" y="217"/>
                    <a:pt x="545" y="212"/>
                    <a:pt x="561" y="208"/>
                  </a:cubicBezTo>
                  <a:cubicBezTo>
                    <a:pt x="564" y="207"/>
                    <a:pt x="568" y="204"/>
                    <a:pt x="571" y="202"/>
                  </a:cubicBezTo>
                  <a:cubicBezTo>
                    <a:pt x="571" y="202"/>
                    <a:pt x="571" y="201"/>
                    <a:pt x="571" y="200"/>
                  </a:cubicBezTo>
                  <a:cubicBezTo>
                    <a:pt x="567" y="198"/>
                    <a:pt x="562" y="195"/>
                    <a:pt x="558" y="194"/>
                  </a:cubicBezTo>
                  <a:cubicBezTo>
                    <a:pt x="542" y="190"/>
                    <a:pt x="527" y="185"/>
                    <a:pt x="511" y="182"/>
                  </a:cubicBezTo>
                  <a:cubicBezTo>
                    <a:pt x="469" y="175"/>
                    <a:pt x="427" y="173"/>
                    <a:pt x="385" y="173"/>
                  </a:cubicBezTo>
                  <a:cubicBezTo>
                    <a:pt x="350" y="173"/>
                    <a:pt x="314" y="175"/>
                    <a:pt x="279" y="179"/>
                  </a:cubicBezTo>
                  <a:cubicBezTo>
                    <a:pt x="258" y="182"/>
                    <a:pt x="237" y="186"/>
                    <a:pt x="216" y="193"/>
                  </a:cubicBezTo>
                  <a:cubicBezTo>
                    <a:pt x="211" y="195"/>
                    <a:pt x="206" y="198"/>
                    <a:pt x="200" y="200"/>
                  </a:cubicBezTo>
                  <a:close/>
                  <a:moveTo>
                    <a:pt x="590" y="434"/>
                  </a:moveTo>
                  <a:cubicBezTo>
                    <a:pt x="596" y="434"/>
                    <a:pt x="601" y="433"/>
                    <a:pt x="606" y="433"/>
                  </a:cubicBezTo>
                  <a:cubicBezTo>
                    <a:pt x="638" y="432"/>
                    <a:pt x="671" y="429"/>
                    <a:pt x="702" y="422"/>
                  </a:cubicBezTo>
                  <a:cubicBezTo>
                    <a:pt x="716" y="419"/>
                    <a:pt x="728" y="415"/>
                    <a:pt x="741" y="410"/>
                  </a:cubicBezTo>
                  <a:cubicBezTo>
                    <a:pt x="746" y="409"/>
                    <a:pt x="747" y="406"/>
                    <a:pt x="747" y="400"/>
                  </a:cubicBezTo>
                  <a:cubicBezTo>
                    <a:pt x="747" y="371"/>
                    <a:pt x="747" y="341"/>
                    <a:pt x="747" y="312"/>
                  </a:cubicBezTo>
                  <a:cubicBezTo>
                    <a:pt x="747" y="310"/>
                    <a:pt x="747" y="308"/>
                    <a:pt x="747" y="306"/>
                  </a:cubicBezTo>
                  <a:cubicBezTo>
                    <a:pt x="697" y="327"/>
                    <a:pt x="643" y="329"/>
                    <a:pt x="590" y="332"/>
                  </a:cubicBezTo>
                  <a:cubicBezTo>
                    <a:pt x="590" y="366"/>
                    <a:pt x="590" y="399"/>
                    <a:pt x="590" y="434"/>
                  </a:cubicBezTo>
                  <a:close/>
                  <a:moveTo>
                    <a:pt x="590" y="313"/>
                  </a:moveTo>
                  <a:cubicBezTo>
                    <a:pt x="593" y="313"/>
                    <a:pt x="595" y="313"/>
                    <a:pt x="598" y="313"/>
                  </a:cubicBezTo>
                  <a:cubicBezTo>
                    <a:pt x="633" y="312"/>
                    <a:pt x="668" y="308"/>
                    <a:pt x="703" y="300"/>
                  </a:cubicBezTo>
                  <a:cubicBezTo>
                    <a:pt x="716" y="297"/>
                    <a:pt x="728" y="292"/>
                    <a:pt x="741" y="288"/>
                  </a:cubicBezTo>
                  <a:cubicBezTo>
                    <a:pt x="745" y="286"/>
                    <a:pt x="747" y="283"/>
                    <a:pt x="747" y="277"/>
                  </a:cubicBezTo>
                  <a:cubicBezTo>
                    <a:pt x="747" y="248"/>
                    <a:pt x="747" y="219"/>
                    <a:pt x="747" y="190"/>
                  </a:cubicBezTo>
                  <a:cubicBezTo>
                    <a:pt x="747" y="189"/>
                    <a:pt x="747" y="187"/>
                    <a:pt x="747" y="186"/>
                  </a:cubicBezTo>
                  <a:cubicBezTo>
                    <a:pt x="736" y="189"/>
                    <a:pt x="725" y="194"/>
                    <a:pt x="714" y="196"/>
                  </a:cubicBezTo>
                  <a:cubicBezTo>
                    <a:pt x="675" y="206"/>
                    <a:pt x="635" y="210"/>
                    <a:pt x="595" y="211"/>
                  </a:cubicBezTo>
                  <a:cubicBezTo>
                    <a:pt x="591" y="211"/>
                    <a:pt x="590" y="212"/>
                    <a:pt x="590" y="217"/>
                  </a:cubicBezTo>
                  <a:cubicBezTo>
                    <a:pt x="590" y="247"/>
                    <a:pt x="590" y="278"/>
                    <a:pt x="590" y="308"/>
                  </a:cubicBezTo>
                  <a:cubicBezTo>
                    <a:pt x="590" y="310"/>
                    <a:pt x="590" y="311"/>
                    <a:pt x="590" y="313"/>
                  </a:cubicBezTo>
                  <a:close/>
                  <a:moveTo>
                    <a:pt x="280" y="568"/>
                  </a:moveTo>
                  <a:cubicBezTo>
                    <a:pt x="290" y="567"/>
                    <a:pt x="303" y="566"/>
                    <a:pt x="317" y="564"/>
                  </a:cubicBezTo>
                  <a:cubicBezTo>
                    <a:pt x="337" y="562"/>
                    <a:pt x="357" y="559"/>
                    <a:pt x="375" y="552"/>
                  </a:cubicBezTo>
                  <a:cubicBezTo>
                    <a:pt x="382" y="549"/>
                    <a:pt x="384" y="544"/>
                    <a:pt x="382" y="539"/>
                  </a:cubicBezTo>
                  <a:cubicBezTo>
                    <a:pt x="380" y="534"/>
                    <a:pt x="375" y="532"/>
                    <a:pt x="369" y="534"/>
                  </a:cubicBezTo>
                  <a:cubicBezTo>
                    <a:pt x="357" y="537"/>
                    <a:pt x="344" y="541"/>
                    <a:pt x="332" y="543"/>
                  </a:cubicBezTo>
                  <a:cubicBezTo>
                    <a:pt x="313" y="546"/>
                    <a:pt x="294" y="547"/>
                    <a:pt x="276" y="549"/>
                  </a:cubicBezTo>
                  <a:cubicBezTo>
                    <a:pt x="269" y="550"/>
                    <a:pt x="265" y="552"/>
                    <a:pt x="264" y="557"/>
                  </a:cubicBezTo>
                  <a:cubicBezTo>
                    <a:pt x="262" y="564"/>
                    <a:pt x="268" y="568"/>
                    <a:pt x="280" y="568"/>
                  </a:cubicBezTo>
                  <a:close/>
                  <a:moveTo>
                    <a:pt x="277" y="439"/>
                  </a:moveTo>
                  <a:cubicBezTo>
                    <a:pt x="277" y="439"/>
                    <a:pt x="277" y="439"/>
                    <a:pt x="277" y="439"/>
                  </a:cubicBezTo>
                  <a:cubicBezTo>
                    <a:pt x="294" y="437"/>
                    <a:pt x="311" y="436"/>
                    <a:pt x="327" y="433"/>
                  </a:cubicBezTo>
                  <a:cubicBezTo>
                    <a:pt x="344" y="430"/>
                    <a:pt x="360" y="426"/>
                    <a:pt x="376" y="422"/>
                  </a:cubicBezTo>
                  <a:cubicBezTo>
                    <a:pt x="382" y="420"/>
                    <a:pt x="384" y="415"/>
                    <a:pt x="382" y="410"/>
                  </a:cubicBezTo>
                  <a:cubicBezTo>
                    <a:pt x="380" y="404"/>
                    <a:pt x="375" y="402"/>
                    <a:pt x="369" y="404"/>
                  </a:cubicBezTo>
                  <a:cubicBezTo>
                    <a:pt x="348" y="412"/>
                    <a:pt x="326" y="415"/>
                    <a:pt x="304" y="417"/>
                  </a:cubicBezTo>
                  <a:cubicBezTo>
                    <a:pt x="293" y="418"/>
                    <a:pt x="282" y="419"/>
                    <a:pt x="272" y="420"/>
                  </a:cubicBezTo>
                  <a:cubicBezTo>
                    <a:pt x="266" y="421"/>
                    <a:pt x="263" y="425"/>
                    <a:pt x="264" y="430"/>
                  </a:cubicBezTo>
                  <a:cubicBezTo>
                    <a:pt x="264" y="435"/>
                    <a:pt x="268" y="438"/>
                    <a:pt x="273" y="439"/>
                  </a:cubicBezTo>
                  <a:cubicBezTo>
                    <a:pt x="274" y="439"/>
                    <a:pt x="275" y="439"/>
                    <a:pt x="277" y="439"/>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08" name="Freeform 22"/>
            <p:cNvSpPr>
              <a:spLocks noEditPoints="1"/>
            </p:cNvSpPr>
            <p:nvPr/>
          </p:nvSpPr>
          <p:spPr bwMode="gray">
            <a:xfrm>
              <a:off x="4354983" y="3881929"/>
              <a:ext cx="356106" cy="123863"/>
            </a:xfrm>
            <a:custGeom>
              <a:avLst/>
              <a:gdLst/>
              <a:ahLst/>
              <a:cxnLst>
                <a:cxn ang="0">
                  <a:pos x="409" y="0"/>
                </a:cxn>
                <a:cxn ang="0">
                  <a:pos x="409" y="5"/>
                </a:cxn>
                <a:cxn ang="0">
                  <a:pos x="409" y="92"/>
                </a:cxn>
                <a:cxn ang="0">
                  <a:pos x="401" y="109"/>
                </a:cxn>
                <a:cxn ang="0">
                  <a:pos x="370" y="124"/>
                </a:cxn>
                <a:cxn ang="0">
                  <a:pos x="293" y="137"/>
                </a:cxn>
                <a:cxn ang="0">
                  <a:pos x="183" y="141"/>
                </a:cxn>
                <a:cxn ang="0">
                  <a:pos x="46" y="126"/>
                </a:cxn>
                <a:cxn ang="0">
                  <a:pos x="17" y="115"/>
                </a:cxn>
                <a:cxn ang="0">
                  <a:pos x="0" y="88"/>
                </a:cxn>
                <a:cxn ang="0">
                  <a:pos x="0" y="6"/>
                </a:cxn>
                <a:cxn ang="0">
                  <a:pos x="0" y="1"/>
                </a:cxn>
                <a:cxn ang="0">
                  <a:pos x="10" y="8"/>
                </a:cxn>
                <a:cxn ang="0">
                  <a:pos x="55" y="23"/>
                </a:cxn>
                <a:cxn ang="0">
                  <a:pos x="155" y="35"/>
                </a:cxn>
                <a:cxn ang="0">
                  <a:pos x="277" y="34"/>
                </a:cxn>
                <a:cxn ang="0">
                  <a:pos x="377" y="17"/>
                </a:cxn>
                <a:cxn ang="0">
                  <a:pos x="409" y="0"/>
                </a:cxn>
                <a:cxn ang="0">
                  <a:pos x="274" y="80"/>
                </a:cxn>
                <a:cxn ang="0">
                  <a:pos x="325" y="74"/>
                </a:cxn>
                <a:cxn ang="0">
                  <a:pos x="376" y="63"/>
                </a:cxn>
                <a:cxn ang="0">
                  <a:pos x="382" y="50"/>
                </a:cxn>
                <a:cxn ang="0">
                  <a:pos x="369" y="45"/>
                </a:cxn>
                <a:cxn ang="0">
                  <a:pos x="310" y="57"/>
                </a:cxn>
                <a:cxn ang="0">
                  <a:pos x="274" y="61"/>
                </a:cxn>
                <a:cxn ang="0">
                  <a:pos x="264" y="71"/>
                </a:cxn>
                <a:cxn ang="0">
                  <a:pos x="274" y="80"/>
                </a:cxn>
              </a:cxnLst>
              <a:rect l="0" t="0" r="r" b="b"/>
              <a:pathLst>
                <a:path w="409" h="142">
                  <a:moveTo>
                    <a:pt x="409" y="0"/>
                  </a:moveTo>
                  <a:cubicBezTo>
                    <a:pt x="409" y="2"/>
                    <a:pt x="409" y="4"/>
                    <a:pt x="409" y="5"/>
                  </a:cubicBezTo>
                  <a:cubicBezTo>
                    <a:pt x="409" y="34"/>
                    <a:pt x="409" y="63"/>
                    <a:pt x="409" y="92"/>
                  </a:cubicBezTo>
                  <a:cubicBezTo>
                    <a:pt x="409" y="100"/>
                    <a:pt x="406" y="105"/>
                    <a:pt x="401" y="109"/>
                  </a:cubicBezTo>
                  <a:cubicBezTo>
                    <a:pt x="392" y="117"/>
                    <a:pt x="381" y="121"/>
                    <a:pt x="370" y="124"/>
                  </a:cubicBezTo>
                  <a:cubicBezTo>
                    <a:pt x="345" y="131"/>
                    <a:pt x="319" y="135"/>
                    <a:pt x="293" y="137"/>
                  </a:cubicBezTo>
                  <a:cubicBezTo>
                    <a:pt x="256" y="141"/>
                    <a:pt x="219" y="142"/>
                    <a:pt x="183" y="141"/>
                  </a:cubicBezTo>
                  <a:cubicBezTo>
                    <a:pt x="137" y="139"/>
                    <a:pt x="91" y="137"/>
                    <a:pt x="46" y="126"/>
                  </a:cubicBezTo>
                  <a:cubicBezTo>
                    <a:pt x="36" y="123"/>
                    <a:pt x="26" y="119"/>
                    <a:pt x="17" y="115"/>
                  </a:cubicBezTo>
                  <a:cubicBezTo>
                    <a:pt x="5" y="110"/>
                    <a:pt x="0" y="101"/>
                    <a:pt x="0" y="88"/>
                  </a:cubicBezTo>
                  <a:cubicBezTo>
                    <a:pt x="1" y="61"/>
                    <a:pt x="0" y="34"/>
                    <a:pt x="0" y="6"/>
                  </a:cubicBezTo>
                  <a:cubicBezTo>
                    <a:pt x="0" y="5"/>
                    <a:pt x="0" y="3"/>
                    <a:pt x="0" y="1"/>
                  </a:cubicBezTo>
                  <a:cubicBezTo>
                    <a:pt x="4" y="3"/>
                    <a:pt x="7" y="6"/>
                    <a:pt x="10" y="8"/>
                  </a:cubicBezTo>
                  <a:cubicBezTo>
                    <a:pt x="24" y="16"/>
                    <a:pt x="39" y="20"/>
                    <a:pt x="55" y="23"/>
                  </a:cubicBezTo>
                  <a:cubicBezTo>
                    <a:pt x="88" y="30"/>
                    <a:pt x="122" y="33"/>
                    <a:pt x="155" y="35"/>
                  </a:cubicBezTo>
                  <a:cubicBezTo>
                    <a:pt x="196" y="37"/>
                    <a:pt x="236" y="37"/>
                    <a:pt x="277" y="34"/>
                  </a:cubicBezTo>
                  <a:cubicBezTo>
                    <a:pt x="311" y="31"/>
                    <a:pt x="344" y="27"/>
                    <a:pt x="377" y="17"/>
                  </a:cubicBezTo>
                  <a:cubicBezTo>
                    <a:pt x="388" y="14"/>
                    <a:pt x="399" y="9"/>
                    <a:pt x="409" y="0"/>
                  </a:cubicBezTo>
                  <a:close/>
                  <a:moveTo>
                    <a:pt x="274" y="80"/>
                  </a:moveTo>
                  <a:cubicBezTo>
                    <a:pt x="291" y="78"/>
                    <a:pt x="308" y="77"/>
                    <a:pt x="325" y="74"/>
                  </a:cubicBezTo>
                  <a:cubicBezTo>
                    <a:pt x="342" y="72"/>
                    <a:pt x="359" y="67"/>
                    <a:pt x="376" y="63"/>
                  </a:cubicBezTo>
                  <a:cubicBezTo>
                    <a:pt x="382" y="61"/>
                    <a:pt x="384" y="56"/>
                    <a:pt x="382" y="50"/>
                  </a:cubicBezTo>
                  <a:cubicBezTo>
                    <a:pt x="380" y="45"/>
                    <a:pt x="375" y="43"/>
                    <a:pt x="369" y="45"/>
                  </a:cubicBezTo>
                  <a:cubicBezTo>
                    <a:pt x="350" y="52"/>
                    <a:pt x="330" y="55"/>
                    <a:pt x="310" y="57"/>
                  </a:cubicBezTo>
                  <a:cubicBezTo>
                    <a:pt x="298" y="59"/>
                    <a:pt x="286" y="59"/>
                    <a:pt x="274" y="61"/>
                  </a:cubicBezTo>
                  <a:cubicBezTo>
                    <a:pt x="267" y="61"/>
                    <a:pt x="263" y="65"/>
                    <a:pt x="264" y="71"/>
                  </a:cubicBezTo>
                  <a:cubicBezTo>
                    <a:pt x="264" y="76"/>
                    <a:pt x="268" y="80"/>
                    <a:pt x="274" y="80"/>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09" name="Freeform 23"/>
            <p:cNvSpPr>
              <a:spLocks/>
            </p:cNvSpPr>
            <p:nvPr/>
          </p:nvSpPr>
          <p:spPr bwMode="gray">
            <a:xfrm>
              <a:off x="4749797" y="3666459"/>
              <a:ext cx="83866" cy="28385"/>
            </a:xfrm>
            <a:custGeom>
              <a:avLst/>
              <a:gdLst/>
              <a:ahLst/>
              <a:cxnLst>
                <a:cxn ang="0">
                  <a:pos x="12" y="32"/>
                </a:cxn>
                <a:cxn ang="0">
                  <a:pos x="6" y="31"/>
                </a:cxn>
                <a:cxn ang="0">
                  <a:pos x="1" y="21"/>
                </a:cxn>
                <a:cxn ang="0">
                  <a:pos x="9" y="14"/>
                </a:cxn>
                <a:cxn ang="0">
                  <a:pos x="54" y="8"/>
                </a:cxn>
                <a:cxn ang="0">
                  <a:pos x="82" y="2"/>
                </a:cxn>
                <a:cxn ang="0">
                  <a:pos x="95" y="7"/>
                </a:cxn>
                <a:cxn ang="0">
                  <a:pos x="87" y="20"/>
                </a:cxn>
                <a:cxn ang="0">
                  <a:pos x="26" y="31"/>
                </a:cxn>
                <a:cxn ang="0">
                  <a:pos x="12" y="32"/>
                </a:cxn>
              </a:cxnLst>
              <a:rect l="0" t="0" r="r" b="b"/>
              <a:pathLst>
                <a:path w="97" h="32">
                  <a:moveTo>
                    <a:pt x="12" y="32"/>
                  </a:moveTo>
                  <a:cubicBezTo>
                    <a:pt x="11" y="32"/>
                    <a:pt x="8" y="32"/>
                    <a:pt x="6" y="31"/>
                  </a:cubicBezTo>
                  <a:cubicBezTo>
                    <a:pt x="2" y="29"/>
                    <a:pt x="0" y="26"/>
                    <a:pt x="1" y="21"/>
                  </a:cubicBezTo>
                  <a:cubicBezTo>
                    <a:pt x="2" y="17"/>
                    <a:pt x="5" y="14"/>
                    <a:pt x="9" y="14"/>
                  </a:cubicBezTo>
                  <a:cubicBezTo>
                    <a:pt x="24" y="12"/>
                    <a:pt x="39" y="10"/>
                    <a:pt x="54" y="8"/>
                  </a:cubicBezTo>
                  <a:cubicBezTo>
                    <a:pt x="64" y="7"/>
                    <a:pt x="73" y="4"/>
                    <a:pt x="82" y="2"/>
                  </a:cubicBezTo>
                  <a:cubicBezTo>
                    <a:pt x="89" y="0"/>
                    <a:pt x="94" y="2"/>
                    <a:pt x="95" y="7"/>
                  </a:cubicBezTo>
                  <a:cubicBezTo>
                    <a:pt x="97" y="13"/>
                    <a:pt x="94" y="17"/>
                    <a:pt x="87" y="20"/>
                  </a:cubicBezTo>
                  <a:cubicBezTo>
                    <a:pt x="67" y="26"/>
                    <a:pt x="47" y="29"/>
                    <a:pt x="26" y="31"/>
                  </a:cubicBezTo>
                  <a:cubicBezTo>
                    <a:pt x="22" y="31"/>
                    <a:pt x="18" y="32"/>
                    <a:pt x="12" y="32"/>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0" name="Freeform 24"/>
            <p:cNvSpPr>
              <a:spLocks/>
            </p:cNvSpPr>
            <p:nvPr/>
          </p:nvSpPr>
          <p:spPr bwMode="gray">
            <a:xfrm>
              <a:off x="4751087" y="3770968"/>
              <a:ext cx="82575" cy="28385"/>
            </a:xfrm>
            <a:custGeom>
              <a:avLst/>
              <a:gdLst/>
              <a:ahLst/>
              <a:cxnLst>
                <a:cxn ang="0">
                  <a:pos x="11" y="33"/>
                </a:cxn>
                <a:cxn ang="0">
                  <a:pos x="0" y="24"/>
                </a:cxn>
                <a:cxn ang="0">
                  <a:pos x="10" y="14"/>
                </a:cxn>
                <a:cxn ang="0">
                  <a:pos x="66" y="6"/>
                </a:cxn>
                <a:cxn ang="0">
                  <a:pos x="82" y="2"/>
                </a:cxn>
                <a:cxn ang="0">
                  <a:pos x="94" y="8"/>
                </a:cxn>
                <a:cxn ang="0">
                  <a:pos x="87" y="20"/>
                </a:cxn>
                <a:cxn ang="0">
                  <a:pos x="29" y="31"/>
                </a:cxn>
                <a:cxn ang="0">
                  <a:pos x="11" y="33"/>
                </a:cxn>
              </a:cxnLst>
              <a:rect l="0" t="0" r="r" b="b"/>
              <a:pathLst>
                <a:path w="96" h="33">
                  <a:moveTo>
                    <a:pt x="11" y="33"/>
                  </a:moveTo>
                  <a:cubicBezTo>
                    <a:pt x="5" y="33"/>
                    <a:pt x="0" y="30"/>
                    <a:pt x="0" y="24"/>
                  </a:cubicBezTo>
                  <a:cubicBezTo>
                    <a:pt x="0" y="18"/>
                    <a:pt x="4" y="15"/>
                    <a:pt x="10" y="14"/>
                  </a:cubicBezTo>
                  <a:cubicBezTo>
                    <a:pt x="29" y="11"/>
                    <a:pt x="47" y="9"/>
                    <a:pt x="66" y="6"/>
                  </a:cubicBezTo>
                  <a:cubicBezTo>
                    <a:pt x="71" y="5"/>
                    <a:pt x="76" y="3"/>
                    <a:pt x="82" y="2"/>
                  </a:cubicBezTo>
                  <a:cubicBezTo>
                    <a:pt x="88" y="0"/>
                    <a:pt x="93" y="3"/>
                    <a:pt x="94" y="8"/>
                  </a:cubicBezTo>
                  <a:cubicBezTo>
                    <a:pt x="96" y="13"/>
                    <a:pt x="93" y="18"/>
                    <a:pt x="87" y="20"/>
                  </a:cubicBezTo>
                  <a:cubicBezTo>
                    <a:pt x="68" y="26"/>
                    <a:pt x="49" y="29"/>
                    <a:pt x="29" y="31"/>
                  </a:cubicBezTo>
                  <a:cubicBezTo>
                    <a:pt x="23" y="32"/>
                    <a:pt x="17" y="32"/>
                    <a:pt x="11" y="33"/>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1" name="Freeform 25"/>
            <p:cNvSpPr>
              <a:spLocks noEditPoints="1"/>
            </p:cNvSpPr>
            <p:nvPr/>
          </p:nvSpPr>
          <p:spPr bwMode="gray">
            <a:xfrm>
              <a:off x="4529166" y="3538725"/>
              <a:ext cx="323850" cy="108380"/>
            </a:xfrm>
            <a:custGeom>
              <a:avLst/>
              <a:gdLst/>
              <a:ahLst/>
              <a:cxnLst>
                <a:cxn ang="0">
                  <a:pos x="0" y="1"/>
                </a:cxn>
                <a:cxn ang="0">
                  <a:pos x="35" y="11"/>
                </a:cxn>
                <a:cxn ang="0">
                  <a:pos x="109" y="21"/>
                </a:cxn>
                <a:cxn ang="0">
                  <a:pos x="213" y="24"/>
                </a:cxn>
                <a:cxn ang="0">
                  <a:pos x="341" y="10"/>
                </a:cxn>
                <a:cxn ang="0">
                  <a:pos x="371" y="0"/>
                </a:cxn>
                <a:cxn ang="0">
                  <a:pos x="371" y="5"/>
                </a:cxn>
                <a:cxn ang="0">
                  <a:pos x="371" y="86"/>
                </a:cxn>
                <a:cxn ang="0">
                  <a:pos x="364" y="98"/>
                </a:cxn>
                <a:cxn ang="0">
                  <a:pos x="327" y="110"/>
                </a:cxn>
                <a:cxn ang="0">
                  <a:pos x="225" y="123"/>
                </a:cxn>
                <a:cxn ang="0">
                  <a:pos x="219" y="123"/>
                </a:cxn>
                <a:cxn ang="0">
                  <a:pos x="185" y="117"/>
                </a:cxn>
                <a:cxn ang="0">
                  <a:pos x="126" y="102"/>
                </a:cxn>
                <a:cxn ang="0">
                  <a:pos x="10" y="94"/>
                </a:cxn>
                <a:cxn ang="0">
                  <a:pos x="0" y="84"/>
                </a:cxn>
                <a:cxn ang="0">
                  <a:pos x="0" y="6"/>
                </a:cxn>
                <a:cxn ang="0">
                  <a:pos x="0" y="1"/>
                </a:cxn>
                <a:cxn ang="0">
                  <a:pos x="269" y="64"/>
                </a:cxn>
                <a:cxn ang="0">
                  <a:pos x="301" y="60"/>
                </a:cxn>
                <a:cxn ang="0">
                  <a:pos x="343" y="50"/>
                </a:cxn>
                <a:cxn ang="0">
                  <a:pos x="349" y="39"/>
                </a:cxn>
                <a:cxn ang="0">
                  <a:pos x="337" y="33"/>
                </a:cxn>
                <a:cxn ang="0">
                  <a:pos x="329" y="35"/>
                </a:cxn>
                <a:cxn ang="0">
                  <a:pos x="265" y="45"/>
                </a:cxn>
                <a:cxn ang="0">
                  <a:pos x="255" y="55"/>
                </a:cxn>
                <a:cxn ang="0">
                  <a:pos x="269" y="64"/>
                </a:cxn>
              </a:cxnLst>
              <a:rect l="0" t="0" r="r" b="b"/>
              <a:pathLst>
                <a:path w="372" h="124">
                  <a:moveTo>
                    <a:pt x="0" y="1"/>
                  </a:moveTo>
                  <a:cubicBezTo>
                    <a:pt x="12" y="4"/>
                    <a:pt x="23" y="9"/>
                    <a:pt x="35" y="11"/>
                  </a:cubicBezTo>
                  <a:cubicBezTo>
                    <a:pt x="59" y="15"/>
                    <a:pt x="84" y="19"/>
                    <a:pt x="109" y="21"/>
                  </a:cubicBezTo>
                  <a:cubicBezTo>
                    <a:pt x="144" y="25"/>
                    <a:pt x="178" y="25"/>
                    <a:pt x="213" y="24"/>
                  </a:cubicBezTo>
                  <a:cubicBezTo>
                    <a:pt x="256" y="22"/>
                    <a:pt x="299" y="20"/>
                    <a:pt x="341" y="10"/>
                  </a:cubicBezTo>
                  <a:cubicBezTo>
                    <a:pt x="351" y="7"/>
                    <a:pt x="361" y="4"/>
                    <a:pt x="371" y="0"/>
                  </a:cubicBezTo>
                  <a:cubicBezTo>
                    <a:pt x="371" y="2"/>
                    <a:pt x="371" y="4"/>
                    <a:pt x="371" y="5"/>
                  </a:cubicBezTo>
                  <a:cubicBezTo>
                    <a:pt x="371" y="32"/>
                    <a:pt x="371" y="59"/>
                    <a:pt x="371" y="86"/>
                  </a:cubicBezTo>
                  <a:cubicBezTo>
                    <a:pt x="372" y="92"/>
                    <a:pt x="369" y="96"/>
                    <a:pt x="364" y="98"/>
                  </a:cubicBezTo>
                  <a:cubicBezTo>
                    <a:pt x="352" y="102"/>
                    <a:pt x="340" y="107"/>
                    <a:pt x="327" y="110"/>
                  </a:cubicBezTo>
                  <a:cubicBezTo>
                    <a:pt x="293" y="118"/>
                    <a:pt x="259" y="121"/>
                    <a:pt x="225" y="123"/>
                  </a:cubicBezTo>
                  <a:cubicBezTo>
                    <a:pt x="223" y="123"/>
                    <a:pt x="221" y="123"/>
                    <a:pt x="219" y="123"/>
                  </a:cubicBezTo>
                  <a:cubicBezTo>
                    <a:pt x="207" y="124"/>
                    <a:pt x="196" y="123"/>
                    <a:pt x="185" y="117"/>
                  </a:cubicBezTo>
                  <a:cubicBezTo>
                    <a:pt x="167" y="108"/>
                    <a:pt x="146" y="105"/>
                    <a:pt x="126" y="102"/>
                  </a:cubicBezTo>
                  <a:cubicBezTo>
                    <a:pt x="88" y="97"/>
                    <a:pt x="49" y="95"/>
                    <a:pt x="10" y="94"/>
                  </a:cubicBezTo>
                  <a:cubicBezTo>
                    <a:pt x="0" y="94"/>
                    <a:pt x="0" y="94"/>
                    <a:pt x="0" y="84"/>
                  </a:cubicBezTo>
                  <a:cubicBezTo>
                    <a:pt x="0" y="58"/>
                    <a:pt x="0" y="32"/>
                    <a:pt x="0" y="6"/>
                  </a:cubicBezTo>
                  <a:cubicBezTo>
                    <a:pt x="0" y="4"/>
                    <a:pt x="0" y="3"/>
                    <a:pt x="0" y="1"/>
                  </a:cubicBezTo>
                  <a:close/>
                  <a:moveTo>
                    <a:pt x="269" y="64"/>
                  </a:moveTo>
                  <a:cubicBezTo>
                    <a:pt x="278" y="63"/>
                    <a:pt x="289" y="62"/>
                    <a:pt x="301" y="60"/>
                  </a:cubicBezTo>
                  <a:cubicBezTo>
                    <a:pt x="315" y="57"/>
                    <a:pt x="329" y="54"/>
                    <a:pt x="343" y="50"/>
                  </a:cubicBezTo>
                  <a:cubicBezTo>
                    <a:pt x="349" y="49"/>
                    <a:pt x="351" y="44"/>
                    <a:pt x="349" y="39"/>
                  </a:cubicBezTo>
                  <a:cubicBezTo>
                    <a:pt x="348" y="34"/>
                    <a:pt x="343" y="31"/>
                    <a:pt x="337" y="33"/>
                  </a:cubicBezTo>
                  <a:cubicBezTo>
                    <a:pt x="334" y="33"/>
                    <a:pt x="332" y="34"/>
                    <a:pt x="329" y="35"/>
                  </a:cubicBezTo>
                  <a:cubicBezTo>
                    <a:pt x="308" y="41"/>
                    <a:pt x="287" y="43"/>
                    <a:pt x="265" y="45"/>
                  </a:cubicBezTo>
                  <a:cubicBezTo>
                    <a:pt x="258" y="46"/>
                    <a:pt x="255" y="49"/>
                    <a:pt x="255" y="55"/>
                  </a:cubicBezTo>
                  <a:cubicBezTo>
                    <a:pt x="256" y="61"/>
                    <a:pt x="260" y="64"/>
                    <a:pt x="269" y="64"/>
                  </a:cubicBezTo>
                  <a:close/>
                </a:path>
              </a:pathLst>
            </a:custGeom>
            <a:no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3" name="Freeform 27"/>
            <p:cNvSpPr>
              <a:spLocks/>
            </p:cNvSpPr>
            <p:nvPr/>
          </p:nvSpPr>
          <p:spPr bwMode="gray">
            <a:xfrm>
              <a:off x="4371756" y="3636783"/>
              <a:ext cx="323850" cy="50319"/>
            </a:xfrm>
            <a:custGeom>
              <a:avLst/>
              <a:gdLst/>
              <a:ahLst/>
              <a:cxnLst>
                <a:cxn ang="0">
                  <a:pos x="0" y="28"/>
                </a:cxn>
                <a:cxn ang="0">
                  <a:pos x="12" y="22"/>
                </a:cxn>
                <a:cxn ang="0">
                  <a:pos x="63" y="9"/>
                </a:cxn>
                <a:cxn ang="0">
                  <a:pos x="211" y="1"/>
                </a:cxn>
                <a:cxn ang="0">
                  <a:pos x="337" y="15"/>
                </a:cxn>
                <a:cxn ang="0">
                  <a:pos x="364" y="24"/>
                </a:cxn>
                <a:cxn ang="0">
                  <a:pos x="372" y="29"/>
                </a:cxn>
                <a:cxn ang="0">
                  <a:pos x="364" y="34"/>
                </a:cxn>
                <a:cxn ang="0">
                  <a:pos x="320" y="47"/>
                </a:cxn>
                <a:cxn ang="0">
                  <a:pos x="217" y="57"/>
                </a:cxn>
                <a:cxn ang="0">
                  <a:pos x="99" y="53"/>
                </a:cxn>
                <a:cxn ang="0">
                  <a:pos x="18" y="38"/>
                </a:cxn>
                <a:cxn ang="0">
                  <a:pos x="0" y="31"/>
                </a:cxn>
                <a:cxn ang="0">
                  <a:pos x="0" y="28"/>
                </a:cxn>
              </a:cxnLst>
              <a:rect l="0" t="0" r="r" b="b"/>
              <a:pathLst>
                <a:path w="372" h="58">
                  <a:moveTo>
                    <a:pt x="0" y="28"/>
                  </a:moveTo>
                  <a:cubicBezTo>
                    <a:pt x="4" y="26"/>
                    <a:pt x="8" y="23"/>
                    <a:pt x="12" y="22"/>
                  </a:cubicBezTo>
                  <a:cubicBezTo>
                    <a:pt x="29" y="17"/>
                    <a:pt x="46" y="12"/>
                    <a:pt x="63" y="9"/>
                  </a:cubicBezTo>
                  <a:cubicBezTo>
                    <a:pt x="112" y="1"/>
                    <a:pt x="162" y="0"/>
                    <a:pt x="211" y="1"/>
                  </a:cubicBezTo>
                  <a:cubicBezTo>
                    <a:pt x="254" y="2"/>
                    <a:pt x="296" y="5"/>
                    <a:pt x="337" y="15"/>
                  </a:cubicBezTo>
                  <a:cubicBezTo>
                    <a:pt x="346" y="17"/>
                    <a:pt x="355" y="21"/>
                    <a:pt x="364" y="24"/>
                  </a:cubicBezTo>
                  <a:cubicBezTo>
                    <a:pt x="366" y="25"/>
                    <a:pt x="369" y="27"/>
                    <a:pt x="372" y="29"/>
                  </a:cubicBezTo>
                  <a:cubicBezTo>
                    <a:pt x="369" y="31"/>
                    <a:pt x="366" y="33"/>
                    <a:pt x="364" y="34"/>
                  </a:cubicBezTo>
                  <a:cubicBezTo>
                    <a:pt x="349" y="39"/>
                    <a:pt x="335" y="44"/>
                    <a:pt x="320" y="47"/>
                  </a:cubicBezTo>
                  <a:cubicBezTo>
                    <a:pt x="286" y="53"/>
                    <a:pt x="252" y="56"/>
                    <a:pt x="217" y="57"/>
                  </a:cubicBezTo>
                  <a:cubicBezTo>
                    <a:pt x="178" y="58"/>
                    <a:pt x="139" y="57"/>
                    <a:pt x="99" y="53"/>
                  </a:cubicBezTo>
                  <a:cubicBezTo>
                    <a:pt x="72" y="51"/>
                    <a:pt x="44" y="47"/>
                    <a:pt x="18" y="38"/>
                  </a:cubicBezTo>
                  <a:cubicBezTo>
                    <a:pt x="12" y="36"/>
                    <a:pt x="6" y="33"/>
                    <a:pt x="0" y="31"/>
                  </a:cubicBezTo>
                  <a:cubicBezTo>
                    <a:pt x="0" y="30"/>
                    <a:pt x="0" y="29"/>
                    <a:pt x="0" y="28"/>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4" name="Freeform 28"/>
            <p:cNvSpPr>
              <a:spLocks/>
            </p:cNvSpPr>
            <p:nvPr/>
          </p:nvSpPr>
          <p:spPr bwMode="gray">
            <a:xfrm>
              <a:off x="4681414" y="3359382"/>
              <a:ext cx="323850" cy="50319"/>
            </a:xfrm>
            <a:custGeom>
              <a:avLst/>
              <a:gdLst/>
              <a:ahLst/>
              <a:cxnLst>
                <a:cxn ang="0">
                  <a:pos x="372" y="30"/>
                </a:cxn>
                <a:cxn ang="0">
                  <a:pos x="359" y="37"/>
                </a:cxn>
                <a:cxn ang="0">
                  <a:pos x="302" y="50"/>
                </a:cxn>
                <a:cxn ang="0">
                  <a:pos x="188" y="57"/>
                </a:cxn>
                <a:cxn ang="0">
                  <a:pos x="49" y="46"/>
                </a:cxn>
                <a:cxn ang="0">
                  <a:pos x="11" y="35"/>
                </a:cxn>
                <a:cxn ang="0">
                  <a:pos x="0" y="29"/>
                </a:cxn>
                <a:cxn ang="0">
                  <a:pos x="11" y="23"/>
                </a:cxn>
                <a:cxn ang="0">
                  <a:pos x="58" y="11"/>
                </a:cxn>
                <a:cxn ang="0">
                  <a:pos x="151" y="2"/>
                </a:cxn>
                <a:cxn ang="0">
                  <a:pos x="275" y="5"/>
                </a:cxn>
                <a:cxn ang="0">
                  <a:pos x="350" y="18"/>
                </a:cxn>
                <a:cxn ang="0">
                  <a:pos x="365" y="24"/>
                </a:cxn>
                <a:cxn ang="0">
                  <a:pos x="372" y="28"/>
                </a:cxn>
                <a:cxn ang="0">
                  <a:pos x="372" y="30"/>
                </a:cxn>
              </a:cxnLst>
              <a:rect l="0" t="0" r="r" b="b"/>
              <a:pathLst>
                <a:path w="372" h="58">
                  <a:moveTo>
                    <a:pt x="372" y="30"/>
                  </a:moveTo>
                  <a:cubicBezTo>
                    <a:pt x="368" y="33"/>
                    <a:pt x="364" y="35"/>
                    <a:pt x="359" y="37"/>
                  </a:cubicBezTo>
                  <a:cubicBezTo>
                    <a:pt x="341" y="44"/>
                    <a:pt x="321" y="47"/>
                    <a:pt x="302" y="50"/>
                  </a:cubicBezTo>
                  <a:cubicBezTo>
                    <a:pt x="264" y="56"/>
                    <a:pt x="226" y="58"/>
                    <a:pt x="188" y="57"/>
                  </a:cubicBezTo>
                  <a:cubicBezTo>
                    <a:pt x="142" y="57"/>
                    <a:pt x="95" y="55"/>
                    <a:pt x="49" y="46"/>
                  </a:cubicBezTo>
                  <a:cubicBezTo>
                    <a:pt x="36" y="43"/>
                    <a:pt x="24" y="39"/>
                    <a:pt x="11" y="35"/>
                  </a:cubicBezTo>
                  <a:cubicBezTo>
                    <a:pt x="8" y="34"/>
                    <a:pt x="5" y="32"/>
                    <a:pt x="0" y="29"/>
                  </a:cubicBezTo>
                  <a:cubicBezTo>
                    <a:pt x="4" y="27"/>
                    <a:pt x="7" y="24"/>
                    <a:pt x="11" y="23"/>
                  </a:cubicBezTo>
                  <a:cubicBezTo>
                    <a:pt x="26" y="19"/>
                    <a:pt x="42" y="14"/>
                    <a:pt x="58" y="11"/>
                  </a:cubicBezTo>
                  <a:cubicBezTo>
                    <a:pt x="88" y="5"/>
                    <a:pt x="119" y="3"/>
                    <a:pt x="151" y="2"/>
                  </a:cubicBezTo>
                  <a:cubicBezTo>
                    <a:pt x="192" y="0"/>
                    <a:pt x="233" y="1"/>
                    <a:pt x="275" y="5"/>
                  </a:cubicBezTo>
                  <a:cubicBezTo>
                    <a:pt x="300" y="7"/>
                    <a:pt x="325" y="11"/>
                    <a:pt x="350" y="18"/>
                  </a:cubicBezTo>
                  <a:cubicBezTo>
                    <a:pt x="355" y="20"/>
                    <a:pt x="360" y="22"/>
                    <a:pt x="365" y="24"/>
                  </a:cubicBezTo>
                  <a:cubicBezTo>
                    <a:pt x="368" y="25"/>
                    <a:pt x="370" y="27"/>
                    <a:pt x="372" y="28"/>
                  </a:cubicBezTo>
                  <a:cubicBezTo>
                    <a:pt x="372" y="29"/>
                    <a:pt x="372" y="30"/>
                    <a:pt x="372" y="30"/>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5" name="Freeform 29"/>
            <p:cNvSpPr>
              <a:spLocks/>
            </p:cNvSpPr>
            <p:nvPr/>
          </p:nvSpPr>
          <p:spPr bwMode="gray">
            <a:xfrm>
              <a:off x="4529166" y="3494857"/>
              <a:ext cx="322560" cy="49029"/>
            </a:xfrm>
            <a:custGeom>
              <a:avLst/>
              <a:gdLst/>
              <a:ahLst/>
              <a:cxnLst>
                <a:cxn ang="0">
                  <a:pos x="0" y="27"/>
                </a:cxn>
                <a:cxn ang="0">
                  <a:pos x="16" y="20"/>
                </a:cxn>
                <a:cxn ang="0">
                  <a:pos x="79" y="6"/>
                </a:cxn>
                <a:cxn ang="0">
                  <a:pos x="185" y="0"/>
                </a:cxn>
                <a:cxn ang="0">
                  <a:pos x="311" y="9"/>
                </a:cxn>
                <a:cxn ang="0">
                  <a:pos x="358" y="21"/>
                </a:cxn>
                <a:cxn ang="0">
                  <a:pos x="371" y="27"/>
                </a:cxn>
                <a:cxn ang="0">
                  <a:pos x="371" y="29"/>
                </a:cxn>
                <a:cxn ang="0">
                  <a:pos x="361" y="35"/>
                </a:cxn>
                <a:cxn ang="0">
                  <a:pos x="313" y="47"/>
                </a:cxn>
                <a:cxn ang="0">
                  <a:pos x="201" y="57"/>
                </a:cxn>
                <a:cxn ang="0">
                  <a:pos x="85" y="51"/>
                </a:cxn>
                <a:cxn ang="0">
                  <a:pos x="15" y="37"/>
                </a:cxn>
                <a:cxn ang="0">
                  <a:pos x="0" y="30"/>
                </a:cxn>
                <a:cxn ang="0">
                  <a:pos x="0" y="27"/>
                </a:cxn>
              </a:cxnLst>
              <a:rect l="0" t="0" r="r" b="b"/>
              <a:pathLst>
                <a:path w="371" h="57">
                  <a:moveTo>
                    <a:pt x="0" y="27"/>
                  </a:moveTo>
                  <a:cubicBezTo>
                    <a:pt x="6" y="25"/>
                    <a:pt x="11" y="22"/>
                    <a:pt x="16" y="20"/>
                  </a:cubicBezTo>
                  <a:cubicBezTo>
                    <a:pt x="37" y="13"/>
                    <a:pt x="58" y="9"/>
                    <a:pt x="79" y="6"/>
                  </a:cubicBezTo>
                  <a:cubicBezTo>
                    <a:pt x="114" y="2"/>
                    <a:pt x="150" y="0"/>
                    <a:pt x="185" y="0"/>
                  </a:cubicBezTo>
                  <a:cubicBezTo>
                    <a:pt x="227" y="0"/>
                    <a:pt x="269" y="2"/>
                    <a:pt x="311" y="9"/>
                  </a:cubicBezTo>
                  <a:cubicBezTo>
                    <a:pt x="327" y="12"/>
                    <a:pt x="342" y="17"/>
                    <a:pt x="358" y="21"/>
                  </a:cubicBezTo>
                  <a:cubicBezTo>
                    <a:pt x="362" y="22"/>
                    <a:pt x="367" y="25"/>
                    <a:pt x="371" y="27"/>
                  </a:cubicBezTo>
                  <a:cubicBezTo>
                    <a:pt x="371" y="28"/>
                    <a:pt x="371" y="29"/>
                    <a:pt x="371" y="29"/>
                  </a:cubicBezTo>
                  <a:cubicBezTo>
                    <a:pt x="368" y="31"/>
                    <a:pt x="364" y="34"/>
                    <a:pt x="361" y="35"/>
                  </a:cubicBezTo>
                  <a:cubicBezTo>
                    <a:pt x="345" y="39"/>
                    <a:pt x="329" y="44"/>
                    <a:pt x="313" y="47"/>
                  </a:cubicBezTo>
                  <a:cubicBezTo>
                    <a:pt x="276" y="54"/>
                    <a:pt x="238" y="56"/>
                    <a:pt x="201" y="57"/>
                  </a:cubicBezTo>
                  <a:cubicBezTo>
                    <a:pt x="162" y="57"/>
                    <a:pt x="124" y="56"/>
                    <a:pt x="85" y="51"/>
                  </a:cubicBezTo>
                  <a:cubicBezTo>
                    <a:pt x="62" y="49"/>
                    <a:pt x="38" y="45"/>
                    <a:pt x="15" y="37"/>
                  </a:cubicBezTo>
                  <a:cubicBezTo>
                    <a:pt x="10" y="35"/>
                    <a:pt x="5" y="32"/>
                    <a:pt x="0" y="30"/>
                  </a:cubicBezTo>
                  <a:cubicBezTo>
                    <a:pt x="0" y="29"/>
                    <a:pt x="0" y="28"/>
                    <a:pt x="0" y="27"/>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6" name="Freeform 30"/>
            <p:cNvSpPr>
              <a:spLocks noEditPoints="1"/>
            </p:cNvSpPr>
            <p:nvPr/>
          </p:nvSpPr>
          <p:spPr bwMode="gray">
            <a:xfrm>
              <a:off x="4868499" y="3610979"/>
              <a:ext cx="136766" cy="110961"/>
            </a:xfrm>
            <a:custGeom>
              <a:avLst/>
              <a:gdLst/>
              <a:ahLst/>
              <a:cxnLst>
                <a:cxn ang="0">
                  <a:pos x="0" y="128"/>
                </a:cxn>
                <a:cxn ang="0">
                  <a:pos x="0" y="26"/>
                </a:cxn>
                <a:cxn ang="0">
                  <a:pos x="157" y="0"/>
                </a:cxn>
                <a:cxn ang="0">
                  <a:pos x="157" y="6"/>
                </a:cxn>
                <a:cxn ang="0">
                  <a:pos x="157" y="94"/>
                </a:cxn>
                <a:cxn ang="0">
                  <a:pos x="151" y="104"/>
                </a:cxn>
                <a:cxn ang="0">
                  <a:pos x="112" y="116"/>
                </a:cxn>
                <a:cxn ang="0">
                  <a:pos x="16" y="127"/>
                </a:cxn>
                <a:cxn ang="0">
                  <a:pos x="0" y="128"/>
                </a:cxn>
                <a:cxn ang="0">
                  <a:pos x="55" y="62"/>
                </a:cxn>
                <a:cxn ang="0">
                  <a:pos x="80" y="59"/>
                </a:cxn>
                <a:cxn ang="0">
                  <a:pos x="129" y="49"/>
                </a:cxn>
                <a:cxn ang="0">
                  <a:pos x="135" y="37"/>
                </a:cxn>
                <a:cxn ang="0">
                  <a:pos x="123" y="31"/>
                </a:cxn>
                <a:cxn ang="0">
                  <a:pos x="111" y="35"/>
                </a:cxn>
                <a:cxn ang="0">
                  <a:pos x="54" y="43"/>
                </a:cxn>
                <a:cxn ang="0">
                  <a:pos x="51" y="44"/>
                </a:cxn>
                <a:cxn ang="0">
                  <a:pos x="41" y="54"/>
                </a:cxn>
                <a:cxn ang="0">
                  <a:pos x="55" y="62"/>
                </a:cxn>
              </a:cxnLst>
              <a:rect l="0" t="0" r="r" b="b"/>
              <a:pathLst>
                <a:path w="157" h="128">
                  <a:moveTo>
                    <a:pt x="0" y="128"/>
                  </a:moveTo>
                  <a:cubicBezTo>
                    <a:pt x="0" y="93"/>
                    <a:pt x="0" y="60"/>
                    <a:pt x="0" y="26"/>
                  </a:cubicBezTo>
                  <a:cubicBezTo>
                    <a:pt x="53" y="23"/>
                    <a:pt x="107" y="21"/>
                    <a:pt x="157" y="0"/>
                  </a:cubicBezTo>
                  <a:cubicBezTo>
                    <a:pt x="157" y="2"/>
                    <a:pt x="157" y="4"/>
                    <a:pt x="157" y="6"/>
                  </a:cubicBezTo>
                  <a:cubicBezTo>
                    <a:pt x="157" y="35"/>
                    <a:pt x="157" y="65"/>
                    <a:pt x="157" y="94"/>
                  </a:cubicBezTo>
                  <a:cubicBezTo>
                    <a:pt x="157" y="100"/>
                    <a:pt x="156" y="103"/>
                    <a:pt x="151" y="104"/>
                  </a:cubicBezTo>
                  <a:cubicBezTo>
                    <a:pt x="138" y="109"/>
                    <a:pt x="126" y="113"/>
                    <a:pt x="112" y="116"/>
                  </a:cubicBezTo>
                  <a:cubicBezTo>
                    <a:pt x="81" y="123"/>
                    <a:pt x="48" y="126"/>
                    <a:pt x="16" y="127"/>
                  </a:cubicBezTo>
                  <a:cubicBezTo>
                    <a:pt x="11" y="127"/>
                    <a:pt x="6" y="128"/>
                    <a:pt x="0" y="128"/>
                  </a:cubicBezTo>
                  <a:close/>
                  <a:moveTo>
                    <a:pt x="55" y="62"/>
                  </a:moveTo>
                  <a:cubicBezTo>
                    <a:pt x="62" y="61"/>
                    <a:pt x="71" y="61"/>
                    <a:pt x="80" y="59"/>
                  </a:cubicBezTo>
                  <a:cubicBezTo>
                    <a:pt x="96" y="56"/>
                    <a:pt x="113" y="53"/>
                    <a:pt x="129" y="49"/>
                  </a:cubicBezTo>
                  <a:cubicBezTo>
                    <a:pt x="135" y="48"/>
                    <a:pt x="137" y="42"/>
                    <a:pt x="135" y="37"/>
                  </a:cubicBezTo>
                  <a:cubicBezTo>
                    <a:pt x="134" y="32"/>
                    <a:pt x="129" y="30"/>
                    <a:pt x="123" y="31"/>
                  </a:cubicBezTo>
                  <a:cubicBezTo>
                    <a:pt x="119" y="32"/>
                    <a:pt x="115" y="34"/>
                    <a:pt x="111" y="35"/>
                  </a:cubicBezTo>
                  <a:cubicBezTo>
                    <a:pt x="92" y="38"/>
                    <a:pt x="73" y="40"/>
                    <a:pt x="54" y="43"/>
                  </a:cubicBezTo>
                  <a:cubicBezTo>
                    <a:pt x="53" y="43"/>
                    <a:pt x="52" y="43"/>
                    <a:pt x="51" y="44"/>
                  </a:cubicBezTo>
                  <a:cubicBezTo>
                    <a:pt x="45" y="44"/>
                    <a:pt x="41" y="48"/>
                    <a:pt x="41" y="54"/>
                  </a:cubicBezTo>
                  <a:cubicBezTo>
                    <a:pt x="42" y="59"/>
                    <a:pt x="46" y="63"/>
                    <a:pt x="55" y="62"/>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7" name="Freeform 31"/>
            <p:cNvSpPr>
              <a:spLocks noEditPoints="1"/>
            </p:cNvSpPr>
            <p:nvPr/>
          </p:nvSpPr>
          <p:spPr bwMode="gray">
            <a:xfrm>
              <a:off x="4868499" y="3506469"/>
              <a:ext cx="136766" cy="109670"/>
            </a:xfrm>
            <a:custGeom>
              <a:avLst/>
              <a:gdLst/>
              <a:ahLst/>
              <a:cxnLst>
                <a:cxn ang="0">
                  <a:pos x="0" y="127"/>
                </a:cxn>
                <a:cxn ang="0">
                  <a:pos x="0" y="122"/>
                </a:cxn>
                <a:cxn ang="0">
                  <a:pos x="0" y="31"/>
                </a:cxn>
                <a:cxn ang="0">
                  <a:pos x="5" y="25"/>
                </a:cxn>
                <a:cxn ang="0">
                  <a:pos x="124" y="10"/>
                </a:cxn>
                <a:cxn ang="0">
                  <a:pos x="157" y="0"/>
                </a:cxn>
                <a:cxn ang="0">
                  <a:pos x="157" y="4"/>
                </a:cxn>
                <a:cxn ang="0">
                  <a:pos x="157" y="91"/>
                </a:cxn>
                <a:cxn ang="0">
                  <a:pos x="151" y="102"/>
                </a:cxn>
                <a:cxn ang="0">
                  <a:pos x="113" y="114"/>
                </a:cxn>
                <a:cxn ang="0">
                  <a:pos x="8" y="127"/>
                </a:cxn>
                <a:cxn ang="0">
                  <a:pos x="0" y="127"/>
                </a:cxn>
                <a:cxn ang="0">
                  <a:pos x="126" y="31"/>
                </a:cxn>
                <a:cxn ang="0">
                  <a:pos x="123" y="32"/>
                </a:cxn>
                <a:cxn ang="0">
                  <a:pos x="50" y="44"/>
                </a:cxn>
                <a:cxn ang="0">
                  <a:pos x="41" y="54"/>
                </a:cxn>
                <a:cxn ang="0">
                  <a:pos x="52" y="63"/>
                </a:cxn>
                <a:cxn ang="0">
                  <a:pos x="103" y="56"/>
                </a:cxn>
                <a:cxn ang="0">
                  <a:pos x="129" y="50"/>
                </a:cxn>
                <a:cxn ang="0">
                  <a:pos x="136" y="39"/>
                </a:cxn>
                <a:cxn ang="0">
                  <a:pos x="126" y="31"/>
                </a:cxn>
              </a:cxnLst>
              <a:rect l="0" t="0" r="r" b="b"/>
              <a:pathLst>
                <a:path w="157" h="127">
                  <a:moveTo>
                    <a:pt x="0" y="127"/>
                  </a:moveTo>
                  <a:cubicBezTo>
                    <a:pt x="0" y="125"/>
                    <a:pt x="0" y="124"/>
                    <a:pt x="0" y="122"/>
                  </a:cubicBezTo>
                  <a:cubicBezTo>
                    <a:pt x="0" y="92"/>
                    <a:pt x="0" y="61"/>
                    <a:pt x="0" y="31"/>
                  </a:cubicBezTo>
                  <a:cubicBezTo>
                    <a:pt x="0" y="26"/>
                    <a:pt x="1" y="25"/>
                    <a:pt x="5" y="25"/>
                  </a:cubicBezTo>
                  <a:cubicBezTo>
                    <a:pt x="45" y="24"/>
                    <a:pt x="85" y="20"/>
                    <a:pt x="124" y="10"/>
                  </a:cubicBezTo>
                  <a:cubicBezTo>
                    <a:pt x="135" y="8"/>
                    <a:pt x="146" y="3"/>
                    <a:pt x="157" y="0"/>
                  </a:cubicBezTo>
                  <a:cubicBezTo>
                    <a:pt x="157" y="1"/>
                    <a:pt x="157" y="3"/>
                    <a:pt x="157" y="4"/>
                  </a:cubicBezTo>
                  <a:cubicBezTo>
                    <a:pt x="157" y="33"/>
                    <a:pt x="157" y="62"/>
                    <a:pt x="157" y="91"/>
                  </a:cubicBezTo>
                  <a:cubicBezTo>
                    <a:pt x="157" y="97"/>
                    <a:pt x="155" y="100"/>
                    <a:pt x="151" y="102"/>
                  </a:cubicBezTo>
                  <a:cubicBezTo>
                    <a:pt x="138" y="106"/>
                    <a:pt x="126" y="111"/>
                    <a:pt x="113" y="114"/>
                  </a:cubicBezTo>
                  <a:cubicBezTo>
                    <a:pt x="78" y="122"/>
                    <a:pt x="43" y="126"/>
                    <a:pt x="8" y="127"/>
                  </a:cubicBezTo>
                  <a:cubicBezTo>
                    <a:pt x="5" y="127"/>
                    <a:pt x="3" y="127"/>
                    <a:pt x="0" y="127"/>
                  </a:cubicBezTo>
                  <a:close/>
                  <a:moveTo>
                    <a:pt x="126" y="31"/>
                  </a:moveTo>
                  <a:cubicBezTo>
                    <a:pt x="125" y="32"/>
                    <a:pt x="124" y="32"/>
                    <a:pt x="123" y="32"/>
                  </a:cubicBezTo>
                  <a:cubicBezTo>
                    <a:pt x="99" y="39"/>
                    <a:pt x="75" y="42"/>
                    <a:pt x="50" y="44"/>
                  </a:cubicBezTo>
                  <a:cubicBezTo>
                    <a:pt x="45" y="45"/>
                    <a:pt x="41" y="49"/>
                    <a:pt x="41" y="54"/>
                  </a:cubicBezTo>
                  <a:cubicBezTo>
                    <a:pt x="41" y="59"/>
                    <a:pt x="46" y="64"/>
                    <a:pt x="52" y="63"/>
                  </a:cubicBezTo>
                  <a:cubicBezTo>
                    <a:pt x="69" y="61"/>
                    <a:pt x="86" y="59"/>
                    <a:pt x="103" y="56"/>
                  </a:cubicBezTo>
                  <a:cubicBezTo>
                    <a:pt x="112" y="55"/>
                    <a:pt x="121" y="52"/>
                    <a:pt x="129" y="50"/>
                  </a:cubicBezTo>
                  <a:cubicBezTo>
                    <a:pt x="134" y="48"/>
                    <a:pt x="137" y="44"/>
                    <a:pt x="136" y="39"/>
                  </a:cubicBezTo>
                  <a:cubicBezTo>
                    <a:pt x="135" y="34"/>
                    <a:pt x="131" y="32"/>
                    <a:pt x="126" y="31"/>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8" name="Freeform 32"/>
            <p:cNvSpPr>
              <a:spLocks/>
            </p:cNvSpPr>
            <p:nvPr/>
          </p:nvSpPr>
          <p:spPr bwMode="gray">
            <a:xfrm>
              <a:off x="4583356" y="3807095"/>
              <a:ext cx="105800" cy="30966"/>
            </a:xfrm>
            <a:custGeom>
              <a:avLst/>
              <a:gdLst/>
              <a:ahLst/>
              <a:cxnLst>
                <a:cxn ang="0">
                  <a:pos x="18" y="36"/>
                </a:cxn>
                <a:cxn ang="0">
                  <a:pos x="2" y="25"/>
                </a:cxn>
                <a:cxn ang="0">
                  <a:pos x="14" y="17"/>
                </a:cxn>
                <a:cxn ang="0">
                  <a:pos x="70" y="11"/>
                </a:cxn>
                <a:cxn ang="0">
                  <a:pos x="107" y="2"/>
                </a:cxn>
                <a:cxn ang="0">
                  <a:pos x="120" y="7"/>
                </a:cxn>
                <a:cxn ang="0">
                  <a:pos x="113" y="20"/>
                </a:cxn>
                <a:cxn ang="0">
                  <a:pos x="55" y="32"/>
                </a:cxn>
                <a:cxn ang="0">
                  <a:pos x="18" y="36"/>
                </a:cxn>
              </a:cxnLst>
              <a:rect l="0" t="0" r="r" b="b"/>
              <a:pathLst>
                <a:path w="122" h="36">
                  <a:moveTo>
                    <a:pt x="18" y="36"/>
                  </a:moveTo>
                  <a:cubicBezTo>
                    <a:pt x="6" y="36"/>
                    <a:pt x="0" y="32"/>
                    <a:pt x="2" y="25"/>
                  </a:cubicBezTo>
                  <a:cubicBezTo>
                    <a:pt x="3" y="20"/>
                    <a:pt x="7" y="18"/>
                    <a:pt x="14" y="17"/>
                  </a:cubicBezTo>
                  <a:cubicBezTo>
                    <a:pt x="32" y="15"/>
                    <a:pt x="51" y="14"/>
                    <a:pt x="70" y="11"/>
                  </a:cubicBezTo>
                  <a:cubicBezTo>
                    <a:pt x="82" y="9"/>
                    <a:pt x="95" y="5"/>
                    <a:pt x="107" y="2"/>
                  </a:cubicBezTo>
                  <a:cubicBezTo>
                    <a:pt x="113" y="0"/>
                    <a:pt x="118" y="2"/>
                    <a:pt x="120" y="7"/>
                  </a:cubicBezTo>
                  <a:cubicBezTo>
                    <a:pt x="122" y="12"/>
                    <a:pt x="120" y="17"/>
                    <a:pt x="113" y="20"/>
                  </a:cubicBezTo>
                  <a:cubicBezTo>
                    <a:pt x="95" y="27"/>
                    <a:pt x="75" y="30"/>
                    <a:pt x="55" y="32"/>
                  </a:cubicBezTo>
                  <a:cubicBezTo>
                    <a:pt x="41" y="34"/>
                    <a:pt x="28" y="35"/>
                    <a:pt x="18" y="36"/>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9" name="Freeform 33"/>
            <p:cNvSpPr>
              <a:spLocks/>
            </p:cNvSpPr>
            <p:nvPr/>
          </p:nvSpPr>
          <p:spPr bwMode="gray">
            <a:xfrm>
              <a:off x="4583356" y="3693554"/>
              <a:ext cx="105800" cy="32256"/>
            </a:xfrm>
            <a:custGeom>
              <a:avLst/>
              <a:gdLst/>
              <a:ahLst/>
              <a:cxnLst>
                <a:cxn ang="0">
                  <a:pos x="14" y="37"/>
                </a:cxn>
                <a:cxn ang="0">
                  <a:pos x="10" y="37"/>
                </a:cxn>
                <a:cxn ang="0">
                  <a:pos x="1" y="28"/>
                </a:cxn>
                <a:cxn ang="0">
                  <a:pos x="9" y="18"/>
                </a:cxn>
                <a:cxn ang="0">
                  <a:pos x="41" y="15"/>
                </a:cxn>
                <a:cxn ang="0">
                  <a:pos x="106" y="2"/>
                </a:cxn>
                <a:cxn ang="0">
                  <a:pos x="119" y="8"/>
                </a:cxn>
                <a:cxn ang="0">
                  <a:pos x="113" y="20"/>
                </a:cxn>
                <a:cxn ang="0">
                  <a:pos x="64" y="31"/>
                </a:cxn>
                <a:cxn ang="0">
                  <a:pos x="14" y="37"/>
                </a:cxn>
                <a:cxn ang="0">
                  <a:pos x="14" y="37"/>
                </a:cxn>
              </a:cxnLst>
              <a:rect l="0" t="0" r="r" b="b"/>
              <a:pathLst>
                <a:path w="121" h="37">
                  <a:moveTo>
                    <a:pt x="14" y="37"/>
                  </a:moveTo>
                  <a:cubicBezTo>
                    <a:pt x="12" y="37"/>
                    <a:pt x="11" y="37"/>
                    <a:pt x="10" y="37"/>
                  </a:cubicBezTo>
                  <a:cubicBezTo>
                    <a:pt x="5" y="36"/>
                    <a:pt x="1" y="33"/>
                    <a:pt x="1" y="28"/>
                  </a:cubicBezTo>
                  <a:cubicBezTo>
                    <a:pt x="0" y="23"/>
                    <a:pt x="3" y="19"/>
                    <a:pt x="9" y="18"/>
                  </a:cubicBezTo>
                  <a:cubicBezTo>
                    <a:pt x="19" y="17"/>
                    <a:pt x="30" y="16"/>
                    <a:pt x="41" y="15"/>
                  </a:cubicBezTo>
                  <a:cubicBezTo>
                    <a:pt x="63" y="13"/>
                    <a:pt x="85" y="10"/>
                    <a:pt x="106" y="2"/>
                  </a:cubicBezTo>
                  <a:cubicBezTo>
                    <a:pt x="112" y="0"/>
                    <a:pt x="117" y="2"/>
                    <a:pt x="119" y="8"/>
                  </a:cubicBezTo>
                  <a:cubicBezTo>
                    <a:pt x="121" y="13"/>
                    <a:pt x="119" y="18"/>
                    <a:pt x="113" y="20"/>
                  </a:cubicBezTo>
                  <a:cubicBezTo>
                    <a:pt x="97" y="24"/>
                    <a:pt x="81" y="28"/>
                    <a:pt x="64" y="31"/>
                  </a:cubicBezTo>
                  <a:cubicBezTo>
                    <a:pt x="48" y="34"/>
                    <a:pt x="31" y="35"/>
                    <a:pt x="14" y="37"/>
                  </a:cubicBezTo>
                  <a:cubicBezTo>
                    <a:pt x="14" y="37"/>
                    <a:pt x="14" y="37"/>
                    <a:pt x="14" y="37"/>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20" name="Freeform 34"/>
            <p:cNvSpPr>
              <a:spLocks/>
            </p:cNvSpPr>
            <p:nvPr/>
          </p:nvSpPr>
          <p:spPr bwMode="gray">
            <a:xfrm>
              <a:off x="4583356" y="3919346"/>
              <a:ext cx="105800" cy="32256"/>
            </a:xfrm>
            <a:custGeom>
              <a:avLst/>
              <a:gdLst/>
              <a:ahLst/>
              <a:cxnLst>
                <a:cxn ang="0">
                  <a:pos x="11" y="37"/>
                </a:cxn>
                <a:cxn ang="0">
                  <a:pos x="1" y="28"/>
                </a:cxn>
                <a:cxn ang="0">
                  <a:pos x="11" y="18"/>
                </a:cxn>
                <a:cxn ang="0">
                  <a:pos x="47" y="14"/>
                </a:cxn>
                <a:cxn ang="0">
                  <a:pos x="106" y="2"/>
                </a:cxn>
                <a:cxn ang="0">
                  <a:pos x="119" y="7"/>
                </a:cxn>
                <a:cxn ang="0">
                  <a:pos x="113" y="20"/>
                </a:cxn>
                <a:cxn ang="0">
                  <a:pos x="62" y="31"/>
                </a:cxn>
                <a:cxn ang="0">
                  <a:pos x="11" y="37"/>
                </a:cxn>
              </a:cxnLst>
              <a:rect l="0" t="0" r="r" b="b"/>
              <a:pathLst>
                <a:path w="121" h="37">
                  <a:moveTo>
                    <a:pt x="11" y="37"/>
                  </a:moveTo>
                  <a:cubicBezTo>
                    <a:pt x="5" y="37"/>
                    <a:pt x="1" y="33"/>
                    <a:pt x="1" y="28"/>
                  </a:cubicBezTo>
                  <a:cubicBezTo>
                    <a:pt x="0" y="22"/>
                    <a:pt x="4" y="18"/>
                    <a:pt x="11" y="18"/>
                  </a:cubicBezTo>
                  <a:cubicBezTo>
                    <a:pt x="23" y="16"/>
                    <a:pt x="35" y="16"/>
                    <a:pt x="47" y="14"/>
                  </a:cubicBezTo>
                  <a:cubicBezTo>
                    <a:pt x="67" y="12"/>
                    <a:pt x="87" y="9"/>
                    <a:pt x="106" y="2"/>
                  </a:cubicBezTo>
                  <a:cubicBezTo>
                    <a:pt x="112" y="0"/>
                    <a:pt x="117" y="2"/>
                    <a:pt x="119" y="7"/>
                  </a:cubicBezTo>
                  <a:cubicBezTo>
                    <a:pt x="121" y="13"/>
                    <a:pt x="119" y="18"/>
                    <a:pt x="113" y="20"/>
                  </a:cubicBezTo>
                  <a:cubicBezTo>
                    <a:pt x="96" y="24"/>
                    <a:pt x="79" y="29"/>
                    <a:pt x="62" y="31"/>
                  </a:cubicBezTo>
                  <a:cubicBezTo>
                    <a:pt x="45" y="34"/>
                    <a:pt x="28" y="35"/>
                    <a:pt x="11" y="37"/>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21" name="Freeform 35"/>
            <p:cNvSpPr>
              <a:spLocks/>
            </p:cNvSpPr>
            <p:nvPr/>
          </p:nvSpPr>
          <p:spPr bwMode="gray">
            <a:xfrm>
              <a:off x="4751087" y="3565820"/>
              <a:ext cx="82575" cy="28385"/>
            </a:xfrm>
            <a:custGeom>
              <a:avLst/>
              <a:gdLst/>
              <a:ahLst/>
              <a:cxnLst>
                <a:cxn ang="0">
                  <a:pos x="14" y="33"/>
                </a:cxn>
                <a:cxn ang="0">
                  <a:pos x="0" y="24"/>
                </a:cxn>
                <a:cxn ang="0">
                  <a:pos x="10" y="14"/>
                </a:cxn>
                <a:cxn ang="0">
                  <a:pos x="74" y="4"/>
                </a:cxn>
                <a:cxn ang="0">
                  <a:pos x="82" y="2"/>
                </a:cxn>
                <a:cxn ang="0">
                  <a:pos x="94" y="8"/>
                </a:cxn>
                <a:cxn ang="0">
                  <a:pos x="88" y="19"/>
                </a:cxn>
                <a:cxn ang="0">
                  <a:pos x="46" y="29"/>
                </a:cxn>
                <a:cxn ang="0">
                  <a:pos x="14" y="33"/>
                </a:cxn>
              </a:cxnLst>
              <a:rect l="0" t="0" r="r" b="b"/>
              <a:pathLst>
                <a:path w="96" h="33">
                  <a:moveTo>
                    <a:pt x="14" y="33"/>
                  </a:moveTo>
                  <a:cubicBezTo>
                    <a:pt x="5" y="33"/>
                    <a:pt x="1" y="30"/>
                    <a:pt x="0" y="24"/>
                  </a:cubicBezTo>
                  <a:cubicBezTo>
                    <a:pt x="0" y="18"/>
                    <a:pt x="3" y="15"/>
                    <a:pt x="10" y="14"/>
                  </a:cubicBezTo>
                  <a:cubicBezTo>
                    <a:pt x="32" y="12"/>
                    <a:pt x="53" y="10"/>
                    <a:pt x="74" y="4"/>
                  </a:cubicBezTo>
                  <a:cubicBezTo>
                    <a:pt x="77" y="3"/>
                    <a:pt x="79" y="2"/>
                    <a:pt x="82" y="2"/>
                  </a:cubicBezTo>
                  <a:cubicBezTo>
                    <a:pt x="88" y="0"/>
                    <a:pt x="93" y="3"/>
                    <a:pt x="94" y="8"/>
                  </a:cubicBezTo>
                  <a:cubicBezTo>
                    <a:pt x="96" y="13"/>
                    <a:pt x="94" y="18"/>
                    <a:pt x="88" y="19"/>
                  </a:cubicBezTo>
                  <a:cubicBezTo>
                    <a:pt x="74" y="23"/>
                    <a:pt x="60" y="26"/>
                    <a:pt x="46" y="29"/>
                  </a:cubicBezTo>
                  <a:cubicBezTo>
                    <a:pt x="34" y="31"/>
                    <a:pt x="23" y="32"/>
                    <a:pt x="14" y="33"/>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22" name="Freeform 36"/>
            <p:cNvSpPr>
              <a:spLocks/>
            </p:cNvSpPr>
            <p:nvPr/>
          </p:nvSpPr>
          <p:spPr bwMode="gray">
            <a:xfrm>
              <a:off x="4903335" y="3431635"/>
              <a:ext cx="83866" cy="29676"/>
            </a:xfrm>
            <a:custGeom>
              <a:avLst/>
              <a:gdLst/>
              <a:ahLst/>
              <a:cxnLst>
                <a:cxn ang="0">
                  <a:pos x="15" y="32"/>
                </a:cxn>
                <a:cxn ang="0">
                  <a:pos x="1" y="22"/>
                </a:cxn>
                <a:cxn ang="0">
                  <a:pos x="10" y="14"/>
                </a:cxn>
                <a:cxn ang="0">
                  <a:pos x="54" y="8"/>
                </a:cxn>
                <a:cxn ang="0">
                  <a:pos x="82" y="2"/>
                </a:cxn>
                <a:cxn ang="0">
                  <a:pos x="95" y="7"/>
                </a:cxn>
                <a:cxn ang="0">
                  <a:pos x="88" y="19"/>
                </a:cxn>
                <a:cxn ang="0">
                  <a:pos x="34" y="30"/>
                </a:cxn>
                <a:cxn ang="0">
                  <a:pos x="15" y="32"/>
                </a:cxn>
              </a:cxnLst>
              <a:rect l="0" t="0" r="r" b="b"/>
              <a:pathLst>
                <a:path w="97" h="33">
                  <a:moveTo>
                    <a:pt x="15" y="32"/>
                  </a:moveTo>
                  <a:cubicBezTo>
                    <a:pt x="5" y="33"/>
                    <a:pt x="0" y="28"/>
                    <a:pt x="1" y="22"/>
                  </a:cubicBezTo>
                  <a:cubicBezTo>
                    <a:pt x="2" y="17"/>
                    <a:pt x="5" y="14"/>
                    <a:pt x="10" y="14"/>
                  </a:cubicBezTo>
                  <a:cubicBezTo>
                    <a:pt x="25" y="12"/>
                    <a:pt x="39" y="11"/>
                    <a:pt x="54" y="8"/>
                  </a:cubicBezTo>
                  <a:cubicBezTo>
                    <a:pt x="63" y="7"/>
                    <a:pt x="73" y="4"/>
                    <a:pt x="82" y="2"/>
                  </a:cubicBezTo>
                  <a:cubicBezTo>
                    <a:pt x="89" y="0"/>
                    <a:pt x="94" y="2"/>
                    <a:pt x="95" y="7"/>
                  </a:cubicBezTo>
                  <a:cubicBezTo>
                    <a:pt x="97" y="13"/>
                    <a:pt x="95" y="18"/>
                    <a:pt x="88" y="19"/>
                  </a:cubicBezTo>
                  <a:cubicBezTo>
                    <a:pt x="70" y="23"/>
                    <a:pt x="52" y="27"/>
                    <a:pt x="34" y="30"/>
                  </a:cubicBezTo>
                  <a:cubicBezTo>
                    <a:pt x="27" y="31"/>
                    <a:pt x="20" y="32"/>
                    <a:pt x="15" y="32"/>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23" name="Freeform 37"/>
            <p:cNvSpPr>
              <a:spLocks/>
            </p:cNvSpPr>
            <p:nvPr/>
          </p:nvSpPr>
          <p:spPr bwMode="gray">
            <a:xfrm>
              <a:off x="4903335" y="3636783"/>
              <a:ext cx="83866" cy="28385"/>
            </a:xfrm>
            <a:custGeom>
              <a:avLst/>
              <a:gdLst/>
              <a:ahLst/>
              <a:cxnLst>
                <a:cxn ang="0">
                  <a:pos x="14" y="32"/>
                </a:cxn>
                <a:cxn ang="0">
                  <a:pos x="0" y="24"/>
                </a:cxn>
                <a:cxn ang="0">
                  <a:pos x="10" y="14"/>
                </a:cxn>
                <a:cxn ang="0">
                  <a:pos x="13" y="13"/>
                </a:cxn>
                <a:cxn ang="0">
                  <a:pos x="70" y="5"/>
                </a:cxn>
                <a:cxn ang="0">
                  <a:pos x="82" y="1"/>
                </a:cxn>
                <a:cxn ang="0">
                  <a:pos x="94" y="7"/>
                </a:cxn>
                <a:cxn ang="0">
                  <a:pos x="88" y="19"/>
                </a:cxn>
                <a:cxn ang="0">
                  <a:pos x="39" y="29"/>
                </a:cxn>
                <a:cxn ang="0">
                  <a:pos x="14" y="32"/>
                </a:cxn>
              </a:cxnLst>
              <a:rect l="0" t="0" r="r" b="b"/>
              <a:pathLst>
                <a:path w="96" h="33">
                  <a:moveTo>
                    <a:pt x="14" y="32"/>
                  </a:moveTo>
                  <a:cubicBezTo>
                    <a:pt x="5" y="33"/>
                    <a:pt x="1" y="29"/>
                    <a:pt x="0" y="24"/>
                  </a:cubicBezTo>
                  <a:cubicBezTo>
                    <a:pt x="0" y="18"/>
                    <a:pt x="4" y="14"/>
                    <a:pt x="10" y="14"/>
                  </a:cubicBezTo>
                  <a:cubicBezTo>
                    <a:pt x="11" y="13"/>
                    <a:pt x="12" y="13"/>
                    <a:pt x="13" y="13"/>
                  </a:cubicBezTo>
                  <a:cubicBezTo>
                    <a:pt x="32" y="10"/>
                    <a:pt x="51" y="8"/>
                    <a:pt x="70" y="5"/>
                  </a:cubicBezTo>
                  <a:cubicBezTo>
                    <a:pt x="74" y="4"/>
                    <a:pt x="78" y="2"/>
                    <a:pt x="82" y="1"/>
                  </a:cubicBezTo>
                  <a:cubicBezTo>
                    <a:pt x="88" y="0"/>
                    <a:pt x="93" y="2"/>
                    <a:pt x="94" y="7"/>
                  </a:cubicBezTo>
                  <a:cubicBezTo>
                    <a:pt x="96" y="12"/>
                    <a:pt x="94" y="18"/>
                    <a:pt x="88" y="19"/>
                  </a:cubicBezTo>
                  <a:cubicBezTo>
                    <a:pt x="72" y="23"/>
                    <a:pt x="55" y="26"/>
                    <a:pt x="39" y="29"/>
                  </a:cubicBezTo>
                  <a:cubicBezTo>
                    <a:pt x="30" y="31"/>
                    <a:pt x="21" y="31"/>
                    <a:pt x="14" y="32"/>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24" name="Freeform 38"/>
            <p:cNvSpPr>
              <a:spLocks/>
            </p:cNvSpPr>
            <p:nvPr/>
          </p:nvSpPr>
          <p:spPr bwMode="gray">
            <a:xfrm>
              <a:off x="4903335" y="3533564"/>
              <a:ext cx="83866" cy="28385"/>
            </a:xfrm>
            <a:custGeom>
              <a:avLst/>
              <a:gdLst/>
              <a:ahLst/>
              <a:cxnLst>
                <a:cxn ang="0">
                  <a:pos x="85" y="0"/>
                </a:cxn>
                <a:cxn ang="0">
                  <a:pos x="95" y="8"/>
                </a:cxn>
                <a:cxn ang="0">
                  <a:pos x="88" y="19"/>
                </a:cxn>
                <a:cxn ang="0">
                  <a:pos x="62" y="25"/>
                </a:cxn>
                <a:cxn ang="0">
                  <a:pos x="11" y="32"/>
                </a:cxn>
                <a:cxn ang="0">
                  <a:pos x="0" y="23"/>
                </a:cxn>
                <a:cxn ang="0">
                  <a:pos x="9" y="13"/>
                </a:cxn>
                <a:cxn ang="0">
                  <a:pos x="82" y="1"/>
                </a:cxn>
                <a:cxn ang="0">
                  <a:pos x="85" y="0"/>
                </a:cxn>
              </a:cxnLst>
              <a:rect l="0" t="0" r="r" b="b"/>
              <a:pathLst>
                <a:path w="96" h="33">
                  <a:moveTo>
                    <a:pt x="85" y="0"/>
                  </a:moveTo>
                  <a:cubicBezTo>
                    <a:pt x="90" y="1"/>
                    <a:pt x="94" y="3"/>
                    <a:pt x="95" y="8"/>
                  </a:cubicBezTo>
                  <a:cubicBezTo>
                    <a:pt x="96" y="13"/>
                    <a:pt x="93" y="17"/>
                    <a:pt x="88" y="19"/>
                  </a:cubicBezTo>
                  <a:cubicBezTo>
                    <a:pt x="80" y="21"/>
                    <a:pt x="71" y="24"/>
                    <a:pt x="62" y="25"/>
                  </a:cubicBezTo>
                  <a:cubicBezTo>
                    <a:pt x="45" y="28"/>
                    <a:pt x="28" y="30"/>
                    <a:pt x="11" y="32"/>
                  </a:cubicBezTo>
                  <a:cubicBezTo>
                    <a:pt x="5" y="33"/>
                    <a:pt x="0" y="28"/>
                    <a:pt x="0" y="23"/>
                  </a:cubicBezTo>
                  <a:cubicBezTo>
                    <a:pt x="0" y="18"/>
                    <a:pt x="4" y="14"/>
                    <a:pt x="9" y="13"/>
                  </a:cubicBezTo>
                  <a:cubicBezTo>
                    <a:pt x="34" y="11"/>
                    <a:pt x="58" y="8"/>
                    <a:pt x="82" y="1"/>
                  </a:cubicBezTo>
                  <a:cubicBezTo>
                    <a:pt x="83" y="1"/>
                    <a:pt x="84" y="1"/>
                    <a:pt x="85" y="0"/>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grpSp>
      <p:sp>
        <p:nvSpPr>
          <p:cNvPr id="125" name="Oval 124"/>
          <p:cNvSpPr/>
          <p:nvPr/>
        </p:nvSpPr>
        <p:spPr bwMode="gray">
          <a:xfrm>
            <a:off x="5286093" y="3928602"/>
            <a:ext cx="76140" cy="76140"/>
          </a:xfrm>
          <a:prstGeom prst="ellipse">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126" name="Oval 125"/>
          <p:cNvSpPr/>
          <p:nvPr/>
        </p:nvSpPr>
        <p:spPr bwMode="gray">
          <a:xfrm>
            <a:off x="5286093" y="5704185"/>
            <a:ext cx="76140" cy="76140"/>
          </a:xfrm>
          <a:prstGeom prst="ellipse">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4" name="Slide Number Placeholder 3"/>
          <p:cNvSpPr>
            <a:spLocks noGrp="1"/>
          </p:cNvSpPr>
          <p:nvPr>
            <p:ph type="sldNum" sz="quarter" idx="4294967295"/>
          </p:nvPr>
        </p:nvSpPr>
        <p:spPr>
          <a:xfrm>
            <a:off x="11271963" y="6553805"/>
            <a:ext cx="381363" cy="182737"/>
          </a:xfrm>
          <a:prstGeom prst="rect">
            <a:avLst/>
          </a:prstGeom>
        </p:spPr>
        <p:txBody>
          <a:bodyPr/>
          <a:lstStyle/>
          <a:p>
            <a:fld id="{C51EAA63-D034-42AE-91FA-B13B9518C7BE}" type="slidenum">
              <a:rPr lang="en-US" smtClean="0"/>
              <a:pPr/>
              <a:t>12</a:t>
            </a:fld>
            <a:endParaRPr lang="en-US" dirty="0"/>
          </a:p>
        </p:txBody>
      </p:sp>
      <p:sp>
        <p:nvSpPr>
          <p:cNvPr id="5" name="Rectangle 4"/>
          <p:cNvSpPr/>
          <p:nvPr/>
        </p:nvSpPr>
        <p:spPr>
          <a:xfrm>
            <a:off x="460020" y="1281935"/>
            <a:ext cx="7823269" cy="460984"/>
          </a:xfrm>
          <a:prstGeom prst="rect">
            <a:avLst/>
          </a:prstGeom>
        </p:spPr>
        <p:txBody>
          <a:bodyPr wrap="none">
            <a:spAutoFit/>
          </a:bodyPr>
          <a:lstStyle/>
          <a:p>
            <a:r>
              <a:rPr lang="en-US" sz="2398" b="1" dirty="0"/>
              <a:t>Simplifying mobile development &amp; management </a:t>
            </a:r>
            <a:r>
              <a:rPr lang="en-US" sz="2398" b="1" dirty="0">
                <a:solidFill>
                  <a:srgbClr val="FF0000"/>
                </a:solidFill>
              </a:rPr>
              <a:t>PERSONAS</a:t>
            </a:r>
          </a:p>
        </p:txBody>
      </p:sp>
    </p:spTree>
    <p:extLst>
      <p:ext uri="{BB962C8B-B14F-4D97-AF65-F5344CB8AC3E}">
        <p14:creationId xmlns:p14="http://schemas.microsoft.com/office/powerpoint/2010/main" val="95093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par>
                                <p:cTn id="11" presetID="22" presetClass="entr" presetSubtype="1"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up)">
                                      <p:cBhvr>
                                        <p:cTn id="13" dur="500"/>
                                        <p:tgtEl>
                                          <p:spTgt spid="29"/>
                                        </p:tgtEl>
                                      </p:cBhvr>
                                    </p:animEffect>
                                  </p:childTnLst>
                                </p:cTn>
                              </p:par>
                              <p:par>
                                <p:cTn id="14" presetID="22" presetClass="entr" presetSubtype="1"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up)">
                                      <p:cBhvr>
                                        <p:cTn id="16" dur="500"/>
                                        <p:tgtEl>
                                          <p:spTgt spid="46"/>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Effect transition="in" filter="wipe(up)">
                                      <p:cBhvr>
                                        <p:cTn id="19" dur="500"/>
                                        <p:tgtEl>
                                          <p:spTgt spid="103"/>
                                        </p:tgtEl>
                                      </p:cBhvr>
                                    </p:animEffect>
                                  </p:childTnLst>
                                </p:cTn>
                              </p:par>
                              <p:par>
                                <p:cTn id="20" presetID="22" presetClass="entr" presetSubtype="1"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up)">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up)">
                                      <p:cBhvr>
                                        <p:cTn id="27" dur="500"/>
                                        <p:tgtEl>
                                          <p:spTgt spid="20"/>
                                        </p:tgtEl>
                                      </p:cBhvr>
                                    </p:animEffect>
                                  </p:childTnLst>
                                </p:cTn>
                              </p:par>
                              <p:par>
                                <p:cTn id="28" presetID="22" presetClass="entr" presetSubtype="1"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up)">
                                      <p:cBhvr>
                                        <p:cTn id="30" dur="500"/>
                                        <p:tgtEl>
                                          <p:spTgt spid="32"/>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ipe(up)">
                                      <p:cBhvr>
                                        <p:cTn id="33" dur="500"/>
                                        <p:tgtEl>
                                          <p:spTgt spid="41"/>
                                        </p:tgtEl>
                                      </p:cBhvr>
                                    </p:animEffect>
                                  </p:childTnLst>
                                </p:cTn>
                              </p:par>
                              <p:par>
                                <p:cTn id="34" presetID="22" presetClass="entr" presetSubtype="1" fill="hold"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wipe(up)">
                                      <p:cBhvr>
                                        <p:cTn id="36" dur="500"/>
                                        <p:tgtEl>
                                          <p:spTgt spid="51"/>
                                        </p:tgtEl>
                                      </p:cBhvr>
                                    </p:animEffect>
                                  </p:childTnLst>
                                </p:cTn>
                              </p:par>
                              <p:par>
                                <p:cTn id="37" presetID="22" presetClass="entr" presetSubtype="1" fill="hold" grpId="0" nodeType="withEffect" nodePh="1">
                                  <p:stCondLst>
                                    <p:cond delay="0"/>
                                  </p:stCondLst>
                                  <p:endCondLst>
                                    <p:cond evt="begin" delay="0">
                                      <p:tn val="37"/>
                                    </p:cond>
                                  </p:endCondLst>
                                  <p:childTnLst>
                                    <p:set>
                                      <p:cBhvr>
                                        <p:cTn id="38" dur="1" fill="hold">
                                          <p:stCondLst>
                                            <p:cond delay="0"/>
                                          </p:stCondLst>
                                        </p:cTn>
                                        <p:tgtEl>
                                          <p:spTgt spid="105"/>
                                        </p:tgtEl>
                                        <p:attrNameLst>
                                          <p:attrName>style.visibility</p:attrName>
                                        </p:attrNameLst>
                                      </p:cBhvr>
                                      <p:to>
                                        <p:strVal val="visible"/>
                                      </p:to>
                                    </p:set>
                                    <p:animEffect transition="in" filter="wipe(up)">
                                      <p:cBhvr>
                                        <p:cTn id="39" dur="500"/>
                                        <p:tgtEl>
                                          <p:spTgt spid="105"/>
                                        </p:tgtEl>
                                      </p:cBhvr>
                                    </p:animEffect>
                                  </p:childTnLst>
                                </p:cTn>
                              </p:par>
                              <p:par>
                                <p:cTn id="40" presetID="22" presetClass="entr" presetSubtype="1" fill="hold"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up)">
                                      <p:cBhvr>
                                        <p:cTn id="42" dur="500"/>
                                        <p:tgtEl>
                                          <p:spTgt spid="2"/>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25"/>
                                        </p:tgtEl>
                                        <p:attrNameLst>
                                          <p:attrName>style.visibility</p:attrName>
                                        </p:attrNameLst>
                                      </p:cBhvr>
                                      <p:to>
                                        <p:strVal val="visible"/>
                                      </p:to>
                                    </p:set>
                                    <p:animEffect transition="in" filter="wipe(up)">
                                      <p:cBhvr>
                                        <p:cTn id="45" dur="500"/>
                                        <p:tgtEl>
                                          <p:spTgt spid="12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up)">
                                      <p:cBhvr>
                                        <p:cTn id="50" dur="500"/>
                                        <p:tgtEl>
                                          <p:spTgt spid="21"/>
                                        </p:tgtEl>
                                      </p:cBhvr>
                                    </p:animEffect>
                                  </p:childTnLst>
                                </p:cTn>
                              </p:par>
                              <p:par>
                                <p:cTn id="51" presetID="22" presetClass="entr" presetSubtype="1"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up)">
                                      <p:cBhvr>
                                        <p:cTn id="53" dur="500"/>
                                        <p:tgtEl>
                                          <p:spTgt spid="38"/>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up)">
                                      <p:cBhvr>
                                        <p:cTn id="56" dur="500"/>
                                        <p:tgtEl>
                                          <p:spTgt spid="40"/>
                                        </p:tgtEl>
                                      </p:cBhvr>
                                    </p:animEffect>
                                  </p:childTnLst>
                                </p:cTn>
                              </p:par>
                              <p:par>
                                <p:cTn id="57" presetID="22" presetClass="entr" presetSubtype="1" fill="hold" nodeType="with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up)">
                                      <p:cBhvr>
                                        <p:cTn id="59" dur="500"/>
                                        <p:tgtEl>
                                          <p:spTgt spid="7"/>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126"/>
                                        </p:tgtEl>
                                        <p:attrNameLst>
                                          <p:attrName>style.visibility</p:attrName>
                                        </p:attrNameLst>
                                      </p:cBhvr>
                                      <p:to>
                                        <p:strVal val="visible"/>
                                      </p:to>
                                    </p:set>
                                    <p:animEffect transition="in" filter="wipe(up)">
                                      <p:cBhvr>
                                        <p:cTn id="62"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 grpId="0"/>
      <p:bldP spid="20" grpId="0"/>
      <p:bldP spid="21" grpId="0"/>
      <p:bldP spid="40" grpId="0"/>
      <p:bldP spid="41" grpId="0"/>
      <p:bldP spid="103" grpId="0" animBg="1"/>
      <p:bldP spid="105" grpId="0"/>
      <p:bldP spid="125" grpId="0" animBg="1"/>
      <p:bldP spid="1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uppe 109"/>
          <p:cNvGrpSpPr>
            <a:grpSpLocks/>
          </p:cNvGrpSpPr>
          <p:nvPr/>
        </p:nvGrpSpPr>
        <p:grpSpPr bwMode="auto">
          <a:xfrm>
            <a:off x="9795513" y="3218762"/>
            <a:ext cx="2921191" cy="2315264"/>
            <a:chOff x="3696341" y="3875381"/>
            <a:chExt cx="2380082" cy="1844804"/>
          </a:xfrm>
        </p:grpSpPr>
        <p:sp>
          <p:nvSpPr>
            <p:cNvPr id="72" name="Kombinationstegning 102"/>
            <p:cNvSpPr/>
            <p:nvPr/>
          </p:nvSpPr>
          <p:spPr bwMode="auto">
            <a:xfrm>
              <a:off x="5146243" y="5170640"/>
              <a:ext cx="930180"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a:solidFill>
                  <a:srgbClr val="FFFFFF"/>
                </a:solidFill>
                <a:latin typeface="Calibri" pitchFamily="-112" charset="0"/>
                <a:ea typeface="ＭＳ Ｐゴシック" pitchFamily="-112" charset="-128"/>
                <a:cs typeface="+mn-cs"/>
              </a:endParaRPr>
            </a:p>
          </p:txBody>
        </p:sp>
        <p:sp>
          <p:nvSpPr>
            <p:cNvPr id="73" name="Rektangel 103"/>
            <p:cNvSpPr>
              <a:spLocks noChangeArrowheads="1"/>
            </p:cNvSpPr>
            <p:nvPr/>
          </p:nvSpPr>
          <p:spPr bwMode="auto">
            <a:xfrm>
              <a:off x="3824289" y="3875381"/>
              <a:ext cx="1692507" cy="1835278"/>
            </a:xfrm>
            <a:prstGeom prst="rect">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a:solidFill>
                  <a:srgbClr val="FFFFFF"/>
                </a:solidFill>
                <a:latin typeface="Calibri" pitchFamily="-112" charset="0"/>
                <a:ea typeface="ＭＳ Ｐゴシック" pitchFamily="-112" charset="-128"/>
                <a:cs typeface="+mn-cs"/>
              </a:endParaRPr>
            </a:p>
          </p:txBody>
        </p:sp>
        <p:sp>
          <p:nvSpPr>
            <p:cNvPr id="74" name="Tekstboks 104"/>
            <p:cNvSpPr txBox="1">
              <a:spLocks noChangeArrowheads="1"/>
            </p:cNvSpPr>
            <p:nvPr/>
          </p:nvSpPr>
          <p:spPr bwMode="auto">
            <a:xfrm>
              <a:off x="3696341" y="5412188"/>
              <a:ext cx="1859178" cy="294284"/>
            </a:xfrm>
            <a:prstGeom prst="rect">
              <a:avLst/>
            </a:prstGeom>
            <a:noFill/>
            <a:ln w="9525">
              <a:noFill/>
              <a:miter lim="800000"/>
              <a:headEnd/>
              <a:tailEnd/>
            </a:ln>
          </p:spPr>
          <p:txBody>
            <a:bodyPr wrap="none">
              <a:prstTxWarp prst="textNoShape">
                <a:avLst/>
              </a:prstTxWarp>
              <a:spAutoFit/>
            </a:bodyPr>
            <a:lstStyle/>
            <a:p>
              <a:pPr algn="ctr"/>
              <a:r>
                <a:rPr lang="da-DK" dirty="0" smtClean="0">
                  <a:solidFill>
                    <a:srgbClr val="080808"/>
                  </a:solidFill>
                  <a:latin typeface="Calibri" pitchFamily="-84" charset="0"/>
                </a:rPr>
                <a:t>Enterprise Architect</a:t>
              </a:r>
              <a:endParaRPr lang="da-DK" dirty="0">
                <a:solidFill>
                  <a:srgbClr val="080808"/>
                </a:solidFill>
                <a:latin typeface="Calibri" pitchFamily="-84" charset="0"/>
              </a:endParaRPr>
            </a:p>
          </p:txBody>
        </p:sp>
      </p:grpSp>
      <p:grpSp>
        <p:nvGrpSpPr>
          <p:cNvPr id="53" name="Gruppe 110"/>
          <p:cNvGrpSpPr>
            <a:grpSpLocks/>
          </p:cNvGrpSpPr>
          <p:nvPr/>
        </p:nvGrpSpPr>
        <p:grpSpPr bwMode="auto">
          <a:xfrm>
            <a:off x="7811008" y="1997367"/>
            <a:ext cx="2803698" cy="2190118"/>
            <a:chOff x="5503734" y="3875381"/>
            <a:chExt cx="2291422" cy="1874402"/>
          </a:xfrm>
        </p:grpSpPr>
        <p:sp>
          <p:nvSpPr>
            <p:cNvPr id="54" name="Kombinationstegning 110"/>
            <p:cNvSpPr/>
            <p:nvPr/>
          </p:nvSpPr>
          <p:spPr bwMode="auto">
            <a:xfrm>
              <a:off x="6864976" y="5170640"/>
              <a:ext cx="930180"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a:solidFill>
                  <a:srgbClr val="FFFFFF"/>
                </a:solidFill>
                <a:latin typeface="Calibri" pitchFamily="-112" charset="0"/>
                <a:ea typeface="ＭＳ Ｐゴシック" pitchFamily="-112" charset="-128"/>
                <a:cs typeface="+mn-cs"/>
              </a:endParaRPr>
            </a:p>
          </p:txBody>
        </p:sp>
        <p:sp>
          <p:nvSpPr>
            <p:cNvPr id="57" name="Rektangel 111"/>
            <p:cNvSpPr>
              <a:spLocks noChangeArrowheads="1"/>
            </p:cNvSpPr>
            <p:nvPr/>
          </p:nvSpPr>
          <p:spPr bwMode="auto">
            <a:xfrm>
              <a:off x="5543551" y="3875381"/>
              <a:ext cx="1564056" cy="1835278"/>
            </a:xfrm>
            <a:prstGeom prst="rect">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a:solidFill>
                  <a:srgbClr val="FFFFFF"/>
                </a:solidFill>
                <a:latin typeface="Calibri" pitchFamily="-112" charset="0"/>
                <a:ea typeface="ＭＳ Ｐゴシック" pitchFamily="-112" charset="-128"/>
                <a:cs typeface="+mn-cs"/>
              </a:endParaRPr>
            </a:p>
          </p:txBody>
        </p:sp>
        <p:sp>
          <p:nvSpPr>
            <p:cNvPr id="58" name="Tekstboks 112"/>
            <p:cNvSpPr txBox="1">
              <a:spLocks noChangeArrowheads="1"/>
            </p:cNvSpPr>
            <p:nvPr/>
          </p:nvSpPr>
          <p:spPr bwMode="auto">
            <a:xfrm>
              <a:off x="5503734" y="5433692"/>
              <a:ext cx="1696107" cy="316091"/>
            </a:xfrm>
            <a:prstGeom prst="rect">
              <a:avLst/>
            </a:prstGeom>
            <a:noFill/>
            <a:ln w="9525">
              <a:noFill/>
              <a:miter lim="800000"/>
              <a:headEnd/>
              <a:tailEnd/>
            </a:ln>
          </p:spPr>
          <p:txBody>
            <a:bodyPr wrap="square">
              <a:prstTxWarp prst="textNoShape">
                <a:avLst/>
              </a:prstTxWarp>
              <a:spAutoFit/>
            </a:bodyPr>
            <a:lstStyle/>
            <a:p>
              <a:pPr algn="ctr"/>
              <a:r>
                <a:rPr lang="da-DK" dirty="0" smtClean="0">
                  <a:solidFill>
                    <a:srgbClr val="080808"/>
                  </a:solidFill>
                  <a:latin typeface="Calibri" pitchFamily="-84" charset="0"/>
                </a:rPr>
                <a:t>MCS </a:t>
              </a:r>
              <a:r>
                <a:rPr lang="da-DK" dirty="0" err="1" smtClean="0">
                  <a:solidFill>
                    <a:srgbClr val="080808"/>
                  </a:solidFill>
                  <a:latin typeface="Calibri" pitchFamily="-84" charset="0"/>
                </a:rPr>
                <a:t>Admin</a:t>
              </a:r>
              <a:endParaRPr lang="da-DK" dirty="0">
                <a:solidFill>
                  <a:srgbClr val="080808"/>
                </a:solidFill>
                <a:latin typeface="Calibri" pitchFamily="-84" charset="0"/>
              </a:endParaRPr>
            </a:p>
          </p:txBody>
        </p:sp>
      </p:grpSp>
      <p:grpSp>
        <p:nvGrpSpPr>
          <p:cNvPr id="2" name="Gruppe 11"/>
          <p:cNvGrpSpPr>
            <a:grpSpLocks/>
          </p:cNvGrpSpPr>
          <p:nvPr/>
        </p:nvGrpSpPr>
        <p:grpSpPr bwMode="auto">
          <a:xfrm>
            <a:off x="450544" y="1696210"/>
            <a:ext cx="2470647" cy="2065056"/>
            <a:chOff x="487363" y="1327433"/>
            <a:chExt cx="1853468" cy="2065055"/>
          </a:xfrm>
        </p:grpSpPr>
        <p:sp>
          <p:nvSpPr>
            <p:cNvPr id="13" name="Line 33"/>
            <p:cNvSpPr>
              <a:spLocks noChangeShapeType="1"/>
            </p:cNvSpPr>
            <p:nvPr/>
          </p:nvSpPr>
          <p:spPr bwMode="auto">
            <a:xfrm flipV="1">
              <a:off x="487363" y="1549400"/>
              <a:ext cx="0" cy="1843088"/>
            </a:xfrm>
            <a:prstGeom prst="line">
              <a:avLst/>
            </a:prstGeom>
            <a:noFill/>
            <a:ln w="19050">
              <a:solidFill>
                <a:schemeClr val="bg2">
                  <a:lumMod val="25000"/>
                </a:schemeClr>
              </a:solidFill>
              <a:prstDash val="sysDot"/>
              <a:round/>
              <a:headEnd/>
              <a:tailEnd/>
            </a:ln>
            <a:effectLst/>
          </p:spPr>
          <p:txBody>
            <a:bodyPr/>
            <a:lstStyle/>
            <a:p>
              <a:pPr defTabSz="1218987">
                <a:defRPr/>
              </a:pPr>
              <a:endParaRPr lang="da-DK" kern="0" dirty="0">
                <a:solidFill>
                  <a:sysClr val="windowText" lastClr="000000"/>
                </a:solidFill>
                <a:latin typeface="Arial" pitchFamily="34" charset="0"/>
                <a:ea typeface="ＭＳ Ｐゴシック" pitchFamily="-97" charset="-128"/>
                <a:cs typeface="+mn-cs"/>
              </a:endParaRPr>
            </a:p>
          </p:txBody>
        </p:sp>
        <p:sp>
          <p:nvSpPr>
            <p:cNvPr id="6192" name="Rektangel 13"/>
            <p:cNvSpPr>
              <a:spLocks noChangeArrowheads="1"/>
            </p:cNvSpPr>
            <p:nvPr/>
          </p:nvSpPr>
          <p:spPr bwMode="auto">
            <a:xfrm>
              <a:off x="493631" y="1327433"/>
              <a:ext cx="1847200" cy="1625059"/>
            </a:xfrm>
            <a:prstGeom prst="rect">
              <a:avLst/>
            </a:prstGeom>
            <a:noFill/>
            <a:ln w="9525">
              <a:noFill/>
              <a:miter lim="800000"/>
              <a:headEnd/>
              <a:tailEnd/>
            </a:ln>
          </p:spPr>
          <p:txBody>
            <a:bodyPr wrap="square">
              <a:prstTxWarp prst="textNoShape">
                <a:avLst/>
              </a:prstTxWarp>
              <a:spAutoFit/>
            </a:bodyPr>
            <a:lstStyle/>
            <a:p>
              <a:pPr defTabSz="1068730">
                <a:spcBef>
                  <a:spcPct val="20000"/>
                </a:spcBef>
              </a:pPr>
              <a:r>
                <a:rPr lang="en-US" sz="2100" b="1" noProof="1" smtClean="0">
                  <a:solidFill>
                    <a:srgbClr val="080808"/>
                  </a:solidFill>
                  <a:latin typeface="Calibri" pitchFamily="-84" charset="0"/>
                  <a:ea typeface="Arial" pitchFamily="-84" charset="0"/>
                  <a:cs typeface="Arial" pitchFamily="-84" charset="0"/>
                </a:rPr>
                <a:t>Mobile App Developer</a:t>
              </a:r>
              <a:endParaRPr sz="2100" b="1" noProof="1" smtClean="0">
                <a:solidFill>
                  <a:srgbClr val="080808"/>
                </a:solidFill>
                <a:latin typeface="Calibri" pitchFamily="-84" charset="0"/>
                <a:ea typeface="Arial" pitchFamily="-84" charset="0"/>
                <a:cs typeface="Arial" pitchFamily="-84" charset="0"/>
              </a:endParaRPr>
            </a:p>
            <a:p>
              <a:pPr marL="285474" defTabSz="1217226" eaLnBrk="0" fontAlgn="base" hangingPunct="0">
                <a:spcBef>
                  <a:spcPct val="20000"/>
                </a:spcBef>
                <a:spcAft>
                  <a:spcPct val="0"/>
                </a:spcAft>
                <a:buClr>
                  <a:schemeClr val="tx2"/>
                </a:buClr>
                <a:defRPr/>
              </a:pPr>
              <a:r>
                <a:rPr lang="en-US" i="1" kern="0" dirty="0" smtClean="0">
                  <a:solidFill>
                    <a:srgbClr val="FF0000"/>
                  </a:solidFill>
                  <a:ea typeface="ＭＳ Ｐゴシック" charset="-128"/>
                  <a:cs typeface="ＭＳ Ｐゴシック" charset="-128"/>
                </a:rPr>
                <a:t>“I create the mobile applications that call backend services”</a:t>
              </a:r>
              <a:endParaRPr lang="en-US" i="1" kern="0" dirty="0">
                <a:solidFill>
                  <a:srgbClr val="FF0000"/>
                </a:solidFill>
                <a:ea typeface="ＭＳ Ｐゴシック" charset="-128"/>
                <a:cs typeface="ＭＳ Ｐゴシック" charset="-128"/>
              </a:endParaRPr>
            </a:p>
          </p:txBody>
        </p:sp>
      </p:grpSp>
      <p:grpSp>
        <p:nvGrpSpPr>
          <p:cNvPr id="3" name="Gruppe 14"/>
          <p:cNvGrpSpPr>
            <a:grpSpLocks/>
          </p:cNvGrpSpPr>
          <p:nvPr/>
        </p:nvGrpSpPr>
        <p:grpSpPr bwMode="auto">
          <a:xfrm>
            <a:off x="1999718" y="4365426"/>
            <a:ext cx="2800972" cy="1897068"/>
            <a:chOff x="52777" y="3688080"/>
            <a:chExt cx="2101278" cy="1896769"/>
          </a:xfrm>
        </p:grpSpPr>
        <p:sp>
          <p:nvSpPr>
            <p:cNvPr id="16" name="Line 36"/>
            <p:cNvSpPr>
              <a:spLocks noChangeShapeType="1"/>
            </p:cNvSpPr>
            <p:nvPr/>
          </p:nvSpPr>
          <p:spPr bwMode="auto">
            <a:xfrm flipV="1">
              <a:off x="2136141" y="3688080"/>
              <a:ext cx="0" cy="1896769"/>
            </a:xfrm>
            <a:prstGeom prst="line">
              <a:avLst/>
            </a:prstGeom>
            <a:noFill/>
            <a:ln w="19050">
              <a:solidFill>
                <a:schemeClr val="bg2">
                  <a:lumMod val="25000"/>
                </a:schemeClr>
              </a:solidFill>
              <a:prstDash val="sysDot"/>
              <a:round/>
              <a:headEnd/>
              <a:tailEnd/>
            </a:ln>
            <a:effectLst/>
          </p:spPr>
          <p:txBody>
            <a:bodyPr/>
            <a:lstStyle/>
            <a:p>
              <a:pPr defTabSz="1218987">
                <a:defRPr/>
              </a:pPr>
              <a:endParaRPr lang="da-DK" sz="1600" kern="0" dirty="0">
                <a:solidFill>
                  <a:sysClr val="windowText" lastClr="000000"/>
                </a:solidFill>
                <a:latin typeface="Arial" pitchFamily="34" charset="0"/>
                <a:ea typeface="ＭＳ Ｐゴシック" pitchFamily="-97" charset="-128"/>
                <a:cs typeface="+mn-cs"/>
              </a:endParaRPr>
            </a:p>
          </p:txBody>
        </p:sp>
        <p:sp>
          <p:nvSpPr>
            <p:cNvPr id="6190" name="Rektangel 16"/>
            <p:cNvSpPr>
              <a:spLocks noChangeArrowheads="1"/>
            </p:cNvSpPr>
            <p:nvPr/>
          </p:nvSpPr>
          <p:spPr bwMode="auto">
            <a:xfrm>
              <a:off x="52777" y="3876001"/>
              <a:ext cx="2101278" cy="1286303"/>
            </a:xfrm>
            <a:prstGeom prst="rect">
              <a:avLst/>
            </a:prstGeom>
            <a:noFill/>
            <a:ln w="9525">
              <a:noFill/>
              <a:miter lim="800000"/>
              <a:headEnd/>
              <a:tailEnd/>
            </a:ln>
          </p:spPr>
          <p:txBody>
            <a:bodyPr wrap="square">
              <a:prstTxWarp prst="textNoShape">
                <a:avLst/>
              </a:prstTxWarp>
              <a:spAutoFit/>
            </a:bodyPr>
            <a:lstStyle/>
            <a:p>
              <a:pPr algn="r" defTabSz="1068730">
                <a:spcBef>
                  <a:spcPct val="20000"/>
                </a:spcBef>
              </a:pPr>
              <a:r>
                <a:rPr lang="en-US" sz="2000" b="1" noProof="1" smtClean="0">
                  <a:solidFill>
                    <a:srgbClr val="080808"/>
                  </a:solidFill>
                  <a:latin typeface="Calibri" pitchFamily="-84" charset="0"/>
                  <a:ea typeface="Arial" pitchFamily="-84" charset="0"/>
                  <a:cs typeface="Arial" pitchFamily="-84" charset="0"/>
                </a:rPr>
                <a:t>Service Developers</a:t>
              </a:r>
              <a:endParaRPr sz="2000" b="1" noProof="1" smtClean="0">
                <a:solidFill>
                  <a:srgbClr val="080808"/>
                </a:solidFill>
                <a:latin typeface="Calibri" pitchFamily="-84" charset="0"/>
                <a:ea typeface="Arial" pitchFamily="-84" charset="0"/>
                <a:cs typeface="Arial" pitchFamily="-84" charset="0"/>
              </a:endParaRPr>
            </a:p>
            <a:p>
              <a:pPr marL="285474" algn="r" defTabSz="1217226" eaLnBrk="0" fontAlgn="base" hangingPunct="0">
                <a:spcBef>
                  <a:spcPct val="20000"/>
                </a:spcBef>
                <a:spcAft>
                  <a:spcPct val="0"/>
                </a:spcAft>
                <a:buClr>
                  <a:schemeClr val="tx2"/>
                </a:buClr>
                <a:defRPr/>
              </a:pPr>
              <a:r>
                <a:rPr lang="en-US" i="1" kern="0" dirty="0" smtClean="0">
                  <a:solidFill>
                    <a:srgbClr val="FF0000"/>
                  </a:solidFill>
                  <a:ea typeface="ＭＳ Ｐゴシック" charset="-128"/>
                  <a:cs typeface="ＭＳ Ｐゴシック" charset="-128"/>
                </a:rPr>
                <a:t>“I create the backend services that mobile applications call”</a:t>
              </a:r>
              <a:endParaRPr lang="en-US" i="1" kern="0" dirty="0">
                <a:solidFill>
                  <a:srgbClr val="FF0000"/>
                </a:solidFill>
                <a:ea typeface="ＭＳ Ｐゴシック" charset="-128"/>
                <a:cs typeface="ＭＳ Ｐゴシック" charset="-128"/>
              </a:endParaRPr>
            </a:p>
          </p:txBody>
        </p:sp>
      </p:grpSp>
      <p:grpSp>
        <p:nvGrpSpPr>
          <p:cNvPr id="4" name="Gruppe 17"/>
          <p:cNvGrpSpPr>
            <a:grpSpLocks/>
          </p:cNvGrpSpPr>
          <p:nvPr/>
        </p:nvGrpSpPr>
        <p:grpSpPr bwMode="auto">
          <a:xfrm>
            <a:off x="5612067" y="1142999"/>
            <a:ext cx="2135438" cy="2179434"/>
            <a:chOff x="407388" y="1168755"/>
            <a:chExt cx="1729919" cy="2223733"/>
          </a:xfrm>
        </p:grpSpPr>
        <p:sp>
          <p:nvSpPr>
            <p:cNvPr id="19" name="Line 33"/>
            <p:cNvSpPr>
              <a:spLocks noChangeShapeType="1"/>
            </p:cNvSpPr>
            <p:nvPr/>
          </p:nvSpPr>
          <p:spPr bwMode="auto">
            <a:xfrm flipV="1">
              <a:off x="452076" y="1549400"/>
              <a:ext cx="0" cy="1843088"/>
            </a:xfrm>
            <a:prstGeom prst="line">
              <a:avLst/>
            </a:prstGeom>
            <a:noFill/>
            <a:ln w="19050">
              <a:solidFill>
                <a:schemeClr val="bg2">
                  <a:lumMod val="25000"/>
                </a:schemeClr>
              </a:solidFill>
              <a:prstDash val="sysDot"/>
              <a:round/>
              <a:headEnd/>
              <a:tailEnd/>
            </a:ln>
            <a:effectLst/>
          </p:spPr>
          <p:txBody>
            <a:bodyPr/>
            <a:lstStyle/>
            <a:p>
              <a:pPr defTabSz="1218987">
                <a:defRPr/>
              </a:pPr>
              <a:endParaRPr lang="da-DK" sz="1600" kern="0" dirty="0">
                <a:solidFill>
                  <a:sysClr val="windowText" lastClr="000000"/>
                </a:solidFill>
                <a:latin typeface="Arial" pitchFamily="34" charset="0"/>
                <a:ea typeface="ＭＳ Ｐゴシック" pitchFamily="-97" charset="-128"/>
                <a:cs typeface="+mn-cs"/>
              </a:endParaRPr>
            </a:p>
          </p:txBody>
        </p:sp>
        <p:sp>
          <p:nvSpPr>
            <p:cNvPr id="6188" name="Rektangel 19"/>
            <p:cNvSpPr>
              <a:spLocks noChangeArrowheads="1"/>
            </p:cNvSpPr>
            <p:nvPr/>
          </p:nvSpPr>
          <p:spPr bwMode="auto">
            <a:xfrm>
              <a:off x="407388" y="1168755"/>
              <a:ext cx="1729919" cy="1871285"/>
            </a:xfrm>
            <a:prstGeom prst="rect">
              <a:avLst/>
            </a:prstGeom>
            <a:noFill/>
            <a:ln w="9525">
              <a:noFill/>
              <a:miter lim="800000"/>
              <a:headEnd/>
              <a:tailEnd/>
            </a:ln>
          </p:spPr>
          <p:txBody>
            <a:bodyPr wrap="square">
              <a:prstTxWarp prst="textNoShape">
                <a:avLst/>
              </a:prstTxWarp>
              <a:spAutoFit/>
            </a:bodyPr>
            <a:lstStyle/>
            <a:p>
              <a:pPr defTabSz="1068730">
                <a:spcBef>
                  <a:spcPct val="20000"/>
                </a:spcBef>
              </a:pPr>
              <a:r>
                <a:rPr lang="en-US" sz="2000" b="1" noProof="1" smtClean="0">
                  <a:solidFill>
                    <a:srgbClr val="080808"/>
                  </a:solidFill>
                  <a:latin typeface="Calibri" pitchFamily="-84" charset="0"/>
                  <a:ea typeface="Arial" pitchFamily="-84" charset="0"/>
                  <a:cs typeface="Arial" pitchFamily="-84" charset="0"/>
                </a:rPr>
                <a:t>Line of Business Stakeholders</a:t>
              </a:r>
              <a:endParaRPr sz="2000" b="1" noProof="1" smtClean="0">
                <a:solidFill>
                  <a:srgbClr val="080808"/>
                </a:solidFill>
                <a:latin typeface="Calibri" pitchFamily="-84" charset="0"/>
                <a:ea typeface="Arial" pitchFamily="-84" charset="0"/>
                <a:cs typeface="Arial" pitchFamily="-84" charset="0"/>
              </a:endParaRPr>
            </a:p>
            <a:p>
              <a:pPr marL="285474" defTabSz="1217226" eaLnBrk="0" fontAlgn="base" hangingPunct="0">
                <a:spcBef>
                  <a:spcPct val="20000"/>
                </a:spcBef>
                <a:spcAft>
                  <a:spcPct val="0"/>
                </a:spcAft>
                <a:buClr>
                  <a:schemeClr val="tx2"/>
                </a:buClr>
                <a:defRPr/>
              </a:pPr>
              <a:r>
                <a:rPr lang="en-US" i="1" kern="0" dirty="0" smtClean="0">
                  <a:solidFill>
                    <a:srgbClr val="FF0000"/>
                  </a:solidFill>
                  <a:ea typeface="ＭＳ Ｐゴシック" charset="-128"/>
                  <a:cs typeface="ＭＳ Ｐゴシック" charset="-128"/>
                </a:rPr>
                <a:t>“I am responsible for the success of our mobilization strategy”</a:t>
              </a:r>
              <a:endParaRPr lang="en-US" i="1" kern="0" dirty="0">
                <a:solidFill>
                  <a:srgbClr val="FF0000"/>
                </a:solidFill>
                <a:ea typeface="ＭＳ Ｐゴシック" charset="-128"/>
                <a:cs typeface="ＭＳ Ｐゴシック" charset="-128"/>
              </a:endParaRPr>
            </a:p>
          </p:txBody>
        </p:sp>
      </p:grpSp>
      <p:grpSp>
        <p:nvGrpSpPr>
          <p:cNvPr id="6" name="Gruppe 109"/>
          <p:cNvGrpSpPr>
            <a:grpSpLocks/>
          </p:cNvGrpSpPr>
          <p:nvPr/>
        </p:nvGrpSpPr>
        <p:grpSpPr bwMode="auto">
          <a:xfrm>
            <a:off x="177336" y="3574362"/>
            <a:ext cx="2537463" cy="2315264"/>
            <a:chOff x="3782957" y="3875381"/>
            <a:chExt cx="2293466" cy="1844804"/>
          </a:xfrm>
        </p:grpSpPr>
        <p:sp>
          <p:nvSpPr>
            <p:cNvPr id="43" name="Kombinationstegning 102"/>
            <p:cNvSpPr/>
            <p:nvPr/>
          </p:nvSpPr>
          <p:spPr bwMode="auto">
            <a:xfrm>
              <a:off x="5146243" y="5170640"/>
              <a:ext cx="930180"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a:solidFill>
                  <a:srgbClr val="FFFFFF"/>
                </a:solidFill>
                <a:latin typeface="Calibri" pitchFamily="-112" charset="0"/>
                <a:ea typeface="ＭＳ Ｐゴシック" pitchFamily="-112" charset="-128"/>
                <a:cs typeface="+mn-cs"/>
              </a:endParaRPr>
            </a:p>
          </p:txBody>
        </p:sp>
        <p:sp>
          <p:nvSpPr>
            <p:cNvPr id="44" name="Rektangel 103"/>
            <p:cNvSpPr>
              <a:spLocks noChangeArrowheads="1"/>
            </p:cNvSpPr>
            <p:nvPr/>
          </p:nvSpPr>
          <p:spPr bwMode="auto">
            <a:xfrm>
              <a:off x="3824289" y="3875381"/>
              <a:ext cx="1692507" cy="1835278"/>
            </a:xfrm>
            <a:prstGeom prst="rect">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a:solidFill>
                  <a:srgbClr val="FFFFFF"/>
                </a:solidFill>
                <a:latin typeface="Calibri" pitchFamily="-112" charset="0"/>
                <a:ea typeface="ＭＳ Ｐゴシック" pitchFamily="-112" charset="-128"/>
                <a:cs typeface="+mn-cs"/>
              </a:endParaRPr>
            </a:p>
          </p:txBody>
        </p:sp>
        <p:sp>
          <p:nvSpPr>
            <p:cNvPr id="45" name="Tekstboks 104"/>
            <p:cNvSpPr txBox="1">
              <a:spLocks noChangeArrowheads="1"/>
            </p:cNvSpPr>
            <p:nvPr/>
          </p:nvSpPr>
          <p:spPr bwMode="auto">
            <a:xfrm>
              <a:off x="3782957" y="5412188"/>
              <a:ext cx="1685938" cy="294284"/>
            </a:xfrm>
            <a:prstGeom prst="rect">
              <a:avLst/>
            </a:prstGeom>
            <a:noFill/>
            <a:ln w="9525">
              <a:noFill/>
              <a:miter lim="800000"/>
              <a:headEnd/>
              <a:tailEnd/>
            </a:ln>
          </p:spPr>
          <p:txBody>
            <a:bodyPr wrap="none">
              <a:prstTxWarp prst="textNoShape">
                <a:avLst/>
              </a:prstTxWarp>
              <a:spAutoFit/>
            </a:bodyPr>
            <a:lstStyle/>
            <a:p>
              <a:pPr algn="ctr"/>
              <a:r>
                <a:rPr lang="da-DK" dirty="0" smtClean="0">
                  <a:solidFill>
                    <a:srgbClr val="080808"/>
                  </a:solidFill>
                  <a:latin typeface="Calibri" pitchFamily="-84" charset="0"/>
                </a:rPr>
                <a:t>Mobile Developer</a:t>
              </a:r>
              <a:endParaRPr lang="da-DK" dirty="0">
                <a:solidFill>
                  <a:srgbClr val="080808"/>
                </a:solidFill>
                <a:latin typeface="Calibri" pitchFamily="-84" charset="0"/>
              </a:endParaRPr>
            </a:p>
          </p:txBody>
        </p:sp>
      </p:grpSp>
      <p:grpSp>
        <p:nvGrpSpPr>
          <p:cNvPr id="7" name="Gruppe 108"/>
          <p:cNvGrpSpPr>
            <a:grpSpLocks/>
          </p:cNvGrpSpPr>
          <p:nvPr/>
        </p:nvGrpSpPr>
        <p:grpSpPr bwMode="auto">
          <a:xfrm>
            <a:off x="2848850" y="1945663"/>
            <a:ext cx="3026045" cy="2459567"/>
            <a:chOff x="2105026" y="3875381"/>
            <a:chExt cx="2269596" cy="1844804"/>
          </a:xfrm>
        </p:grpSpPr>
        <p:sp>
          <p:nvSpPr>
            <p:cNvPr id="49" name="Kombinationstegning 122"/>
            <p:cNvSpPr/>
            <p:nvPr/>
          </p:nvSpPr>
          <p:spPr bwMode="auto">
            <a:xfrm>
              <a:off x="3444442" y="5170640"/>
              <a:ext cx="930180"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a:solidFill>
                  <a:srgbClr val="FFFFFF"/>
                </a:solidFill>
                <a:latin typeface="Calibri" pitchFamily="-112" charset="0"/>
                <a:ea typeface="ＭＳ Ｐゴシック" pitchFamily="-112" charset="-128"/>
                <a:cs typeface="+mn-cs"/>
              </a:endParaRPr>
            </a:p>
          </p:txBody>
        </p:sp>
        <p:sp>
          <p:nvSpPr>
            <p:cNvPr id="50" name="Rektangel 123"/>
            <p:cNvSpPr>
              <a:spLocks noChangeArrowheads="1"/>
            </p:cNvSpPr>
            <p:nvPr/>
          </p:nvSpPr>
          <p:spPr bwMode="auto">
            <a:xfrm>
              <a:off x="2105026" y="3875381"/>
              <a:ext cx="1563324" cy="1835278"/>
            </a:xfrm>
            <a:prstGeom prst="rect">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a:solidFill>
                  <a:srgbClr val="FFFFFF"/>
                </a:solidFill>
                <a:latin typeface="Calibri" pitchFamily="-112" charset="0"/>
                <a:ea typeface="ＭＳ Ｐゴシック" pitchFamily="-112" charset="-128"/>
                <a:cs typeface="+mn-cs"/>
              </a:endParaRPr>
            </a:p>
          </p:txBody>
        </p:sp>
        <p:sp>
          <p:nvSpPr>
            <p:cNvPr id="51" name="Tekstboks 124"/>
            <p:cNvSpPr txBox="1">
              <a:spLocks noChangeArrowheads="1"/>
            </p:cNvSpPr>
            <p:nvPr/>
          </p:nvSpPr>
          <p:spPr bwMode="auto">
            <a:xfrm>
              <a:off x="2809478" y="5412188"/>
              <a:ext cx="138552" cy="288561"/>
            </a:xfrm>
            <a:prstGeom prst="rect">
              <a:avLst/>
            </a:prstGeom>
            <a:noFill/>
            <a:ln w="9525">
              <a:noFill/>
              <a:miter lim="800000"/>
              <a:headEnd/>
              <a:tailEnd/>
            </a:ln>
          </p:spPr>
          <p:txBody>
            <a:bodyPr wrap="none">
              <a:prstTxWarp prst="textNoShape">
                <a:avLst/>
              </a:prstTxWarp>
              <a:spAutoFit/>
            </a:bodyPr>
            <a:lstStyle/>
            <a:p>
              <a:pPr algn="ctr"/>
              <a:endParaRPr lang="da-DK" sz="1900" dirty="0">
                <a:solidFill>
                  <a:srgbClr val="080808"/>
                </a:solidFill>
                <a:latin typeface="Calibri" pitchFamily="-84" charset="0"/>
              </a:endParaRPr>
            </a:p>
          </p:txBody>
        </p:sp>
      </p:grpSp>
      <p:sp>
        <p:nvSpPr>
          <p:cNvPr id="63" name="Title 62"/>
          <p:cNvSpPr>
            <a:spLocks noGrp="1"/>
          </p:cNvSpPr>
          <p:nvPr>
            <p:ph type="title"/>
          </p:nvPr>
        </p:nvSpPr>
        <p:spPr>
          <a:xfrm>
            <a:off x="531812" y="286084"/>
            <a:ext cx="11125200" cy="748632"/>
          </a:xfrm>
        </p:spPr>
        <p:txBody>
          <a:bodyPr/>
          <a:lstStyle/>
          <a:p>
            <a:r>
              <a:rPr lang="en-US" dirty="0" smtClean="0"/>
              <a:t>Geared for all involved Personas</a:t>
            </a:r>
            <a:endParaRPr lang="en-US" dirty="0"/>
          </a:p>
        </p:txBody>
      </p:sp>
      <p:grpSp>
        <p:nvGrpSpPr>
          <p:cNvPr id="9" name="Gruppe 110"/>
          <p:cNvGrpSpPr>
            <a:grpSpLocks/>
          </p:cNvGrpSpPr>
          <p:nvPr/>
        </p:nvGrpSpPr>
        <p:grpSpPr bwMode="auto">
          <a:xfrm>
            <a:off x="5343364" y="3321342"/>
            <a:ext cx="2975677" cy="2190118"/>
            <a:chOff x="5503734" y="3875381"/>
            <a:chExt cx="2291422" cy="1874402"/>
          </a:xfrm>
        </p:grpSpPr>
        <p:sp>
          <p:nvSpPr>
            <p:cNvPr id="67" name="Kombinationstegning 110"/>
            <p:cNvSpPr/>
            <p:nvPr/>
          </p:nvSpPr>
          <p:spPr bwMode="auto">
            <a:xfrm>
              <a:off x="6864976" y="5170640"/>
              <a:ext cx="930180"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a:solidFill>
                  <a:srgbClr val="FFFFFF"/>
                </a:solidFill>
                <a:latin typeface="Calibri" pitchFamily="-112" charset="0"/>
                <a:ea typeface="ＭＳ Ｐゴシック" pitchFamily="-112" charset="-128"/>
                <a:cs typeface="+mn-cs"/>
              </a:endParaRPr>
            </a:p>
          </p:txBody>
        </p:sp>
        <p:sp>
          <p:nvSpPr>
            <p:cNvPr id="68" name="Rektangel 111"/>
            <p:cNvSpPr>
              <a:spLocks noChangeArrowheads="1"/>
            </p:cNvSpPr>
            <p:nvPr/>
          </p:nvSpPr>
          <p:spPr bwMode="auto">
            <a:xfrm>
              <a:off x="5543551" y="3875381"/>
              <a:ext cx="1564056" cy="1835278"/>
            </a:xfrm>
            <a:prstGeom prst="rect">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a:solidFill>
                  <a:srgbClr val="FFFFFF"/>
                </a:solidFill>
                <a:latin typeface="Calibri" pitchFamily="-112" charset="0"/>
                <a:ea typeface="ＭＳ Ｐゴシック" pitchFamily="-112" charset="-128"/>
                <a:cs typeface="+mn-cs"/>
              </a:endParaRPr>
            </a:p>
          </p:txBody>
        </p:sp>
        <p:sp>
          <p:nvSpPr>
            <p:cNvPr id="69" name="Tekstboks 112"/>
            <p:cNvSpPr txBox="1">
              <a:spLocks noChangeArrowheads="1"/>
            </p:cNvSpPr>
            <p:nvPr/>
          </p:nvSpPr>
          <p:spPr bwMode="auto">
            <a:xfrm>
              <a:off x="5503734" y="5433692"/>
              <a:ext cx="1696107" cy="316091"/>
            </a:xfrm>
            <a:prstGeom prst="rect">
              <a:avLst/>
            </a:prstGeom>
            <a:noFill/>
            <a:ln w="9525">
              <a:noFill/>
              <a:miter lim="800000"/>
              <a:headEnd/>
              <a:tailEnd/>
            </a:ln>
          </p:spPr>
          <p:txBody>
            <a:bodyPr wrap="square">
              <a:prstTxWarp prst="textNoShape">
                <a:avLst/>
              </a:prstTxWarp>
              <a:spAutoFit/>
            </a:bodyPr>
            <a:lstStyle/>
            <a:p>
              <a:pPr algn="ctr"/>
              <a:r>
                <a:rPr lang="da-DK" dirty="0" smtClean="0">
                  <a:solidFill>
                    <a:srgbClr val="080808"/>
                  </a:solidFill>
                  <a:latin typeface="Calibri" pitchFamily="-84" charset="0"/>
                </a:rPr>
                <a:t>LOB </a:t>
              </a:r>
              <a:r>
                <a:rPr lang="da-DK" dirty="0" err="1" smtClean="0">
                  <a:solidFill>
                    <a:srgbClr val="080808"/>
                  </a:solidFill>
                  <a:latin typeface="Calibri" pitchFamily="-84" charset="0"/>
                </a:rPr>
                <a:t>Stake</a:t>
              </a:r>
              <a:r>
                <a:rPr lang="da-DK" dirty="0" err="1">
                  <a:solidFill>
                    <a:srgbClr val="080808"/>
                  </a:solidFill>
                  <a:latin typeface="Calibri" pitchFamily="-84" charset="0"/>
                </a:rPr>
                <a:t>h</a:t>
              </a:r>
              <a:r>
                <a:rPr lang="da-DK" dirty="0" err="1" smtClean="0">
                  <a:solidFill>
                    <a:srgbClr val="080808"/>
                  </a:solidFill>
                  <a:latin typeface="Calibri" pitchFamily="-84" charset="0"/>
                </a:rPr>
                <a:t>older</a:t>
              </a:r>
              <a:endParaRPr lang="da-DK" dirty="0">
                <a:solidFill>
                  <a:srgbClr val="080808"/>
                </a:solidFill>
                <a:latin typeface="Calibri" pitchFamily="-84" charset="0"/>
              </a:endParaRPr>
            </a:p>
          </p:txBody>
        </p:sp>
      </p:grpSp>
      <p:pic>
        <p:nvPicPr>
          <p:cNvPr id="42" name="Picture 41" descr="MSB small business Clive man concentrating laptop worki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367050" y="3225940"/>
            <a:ext cx="1711453" cy="2046755"/>
          </a:xfrm>
          <a:prstGeom prst="rect">
            <a:avLst/>
          </a:prstGeom>
          <a:noFill/>
          <a:ln w="9525">
            <a:noFill/>
            <a:miter lim="800000"/>
            <a:headEnd/>
            <a:tailEnd/>
          </a:ln>
        </p:spPr>
      </p:pic>
      <p:sp>
        <p:nvSpPr>
          <p:cNvPr id="38" name="Title 1"/>
          <p:cNvSpPr txBox="1">
            <a:spLocks/>
          </p:cNvSpPr>
          <p:nvPr/>
        </p:nvSpPr>
        <p:spPr>
          <a:xfrm>
            <a:off x="1085342" y="317305"/>
            <a:ext cx="9413592" cy="541860"/>
          </a:xfrm>
          <a:prstGeom prst="rect">
            <a:avLst/>
          </a:prstGeom>
        </p:spPr>
        <p:txBody>
          <a:bodyPr vert="horz" lIns="0" tIns="0" rIns="0" bIns="0" rtlCol="0" anchor="ctr" anchorCtr="0">
            <a:noAutofit/>
          </a:bodyPr>
          <a:lstStyle/>
          <a:p>
            <a:pPr defTabSz="304747">
              <a:spcAft>
                <a:spcPts val="800"/>
              </a:spcAft>
              <a:buClr>
                <a:srgbClr val="FF0000"/>
              </a:buClr>
              <a:buSzPct val="85000"/>
              <a:defRPr/>
            </a:pPr>
            <a:endParaRPr lang="en-US" dirty="0">
              <a:solidFill>
                <a:srgbClr val="FF1414"/>
              </a:solidFill>
              <a:ea typeface="ＭＳ Ｐゴシック" pitchFamily="127" charset="-128"/>
              <a:cs typeface="ＭＳ Ｐゴシック" pitchFamily="127" charset="-128"/>
            </a:endParaRPr>
          </a:p>
        </p:txBody>
      </p:sp>
      <p:pic>
        <p:nvPicPr>
          <p:cNvPr id="40" name="Picture 39" descr="Mia.jpg"/>
          <p:cNvPicPr>
            <a:picLocks noChangeAspect="1"/>
          </p:cNvPicPr>
          <p:nvPr/>
        </p:nvPicPr>
        <p:blipFill>
          <a:blip r:embed="rId4" cstate="print"/>
          <a:stretch>
            <a:fillRect/>
          </a:stretch>
        </p:blipFill>
        <p:spPr>
          <a:xfrm>
            <a:off x="619165" y="3579449"/>
            <a:ext cx="1428843" cy="1756176"/>
          </a:xfrm>
          <a:prstGeom prst="rect">
            <a:avLst/>
          </a:prstGeom>
          <a:ln>
            <a:noFill/>
          </a:ln>
          <a:effectLst>
            <a:softEdge rad="112500"/>
          </a:effectLst>
        </p:spPr>
      </p:pic>
      <p:pic>
        <p:nvPicPr>
          <p:cNvPr id="47" name="Picture 46" descr="Mike.jpg"/>
          <p:cNvPicPr>
            <a:picLocks noChangeAspect="1"/>
          </p:cNvPicPr>
          <p:nvPr/>
        </p:nvPicPr>
        <p:blipFill>
          <a:blip r:embed="rId5" cstate="print"/>
          <a:stretch>
            <a:fillRect/>
          </a:stretch>
        </p:blipFill>
        <p:spPr>
          <a:xfrm>
            <a:off x="5585226" y="3378759"/>
            <a:ext cx="1634363" cy="1814147"/>
          </a:xfrm>
          <a:prstGeom prst="rect">
            <a:avLst/>
          </a:prstGeom>
          <a:ln>
            <a:noFill/>
          </a:ln>
          <a:effectLst>
            <a:softEdge rad="112500"/>
          </a:effectLst>
        </p:spPr>
      </p:pic>
      <p:pic>
        <p:nvPicPr>
          <p:cNvPr id="46" name="Picture 45" descr="Jeff.jpg"/>
          <p:cNvPicPr>
            <a:picLocks noChangeAspect="1"/>
          </p:cNvPicPr>
          <p:nvPr/>
        </p:nvPicPr>
        <p:blipFill>
          <a:blip r:embed="rId6" cstate="print">
            <a:alphaModFix amt="99000"/>
            <a:extLst>
              <a:ext uri="{28A0092B-C50C-407E-A947-70E740481C1C}">
                <a14:useLocalDpi xmlns:a14="http://schemas.microsoft.com/office/drawing/2010/main"/>
              </a:ext>
            </a:extLst>
          </a:blip>
          <a:srcRect/>
          <a:stretch>
            <a:fillRect/>
          </a:stretch>
        </p:blipFill>
        <p:spPr>
          <a:xfrm>
            <a:off x="2906861" y="1960406"/>
            <a:ext cx="1600551" cy="1539393"/>
          </a:xfrm>
          <a:prstGeom prst="rect">
            <a:avLst/>
          </a:prstGeom>
          <a:ln>
            <a:noFill/>
          </a:ln>
          <a:effectLst>
            <a:softEdge rad="112500"/>
          </a:effectLst>
        </p:spPr>
      </p:pic>
      <p:pic>
        <p:nvPicPr>
          <p:cNvPr id="48" name="Picture 47" descr="Samir.jpg"/>
          <p:cNvPicPr>
            <a:picLocks noChangeAspect="1"/>
          </p:cNvPicPr>
          <p:nvPr/>
        </p:nvPicPr>
        <p:blipFill>
          <a:blip r:embed="rId7" cstate="print">
            <a:alphaModFix amt="75000"/>
            <a:extLst>
              <a:ext uri="{28A0092B-C50C-407E-A947-70E740481C1C}">
                <a14:useLocalDpi xmlns:a14="http://schemas.microsoft.com/office/drawing/2010/main"/>
              </a:ext>
            </a:extLst>
          </a:blip>
          <a:srcRect/>
          <a:stretch>
            <a:fillRect/>
          </a:stretch>
        </p:blipFill>
        <p:spPr>
          <a:xfrm>
            <a:off x="3737633" y="2434916"/>
            <a:ext cx="1168477" cy="1403545"/>
          </a:xfrm>
          <a:prstGeom prst="rect">
            <a:avLst/>
          </a:prstGeom>
          <a:ln>
            <a:noFill/>
          </a:ln>
          <a:effectLst>
            <a:softEdge rad="112500"/>
          </a:effectLst>
        </p:spPr>
      </p:pic>
      <p:sp>
        <p:nvSpPr>
          <p:cNvPr id="52" name="Tekstboks 104"/>
          <p:cNvSpPr txBox="1">
            <a:spLocks noChangeArrowheads="1"/>
          </p:cNvSpPr>
          <p:nvPr/>
        </p:nvSpPr>
        <p:spPr bwMode="auto">
          <a:xfrm>
            <a:off x="2757606" y="3697555"/>
            <a:ext cx="2071246" cy="707864"/>
          </a:xfrm>
          <a:prstGeom prst="rect">
            <a:avLst/>
          </a:prstGeom>
          <a:noFill/>
          <a:ln w="9525">
            <a:noFill/>
            <a:miter lim="800000"/>
            <a:headEnd/>
            <a:tailEnd/>
          </a:ln>
        </p:spPr>
        <p:txBody>
          <a:bodyPr wrap="square" lIns="121899" tIns="60949" rIns="121899" bIns="60949">
            <a:prstTxWarp prst="textNoShape">
              <a:avLst/>
            </a:prstTxWarp>
            <a:spAutoFit/>
          </a:bodyPr>
          <a:lstStyle/>
          <a:p>
            <a:pPr algn="ctr"/>
            <a:r>
              <a:rPr lang="da-DK" sz="1900" dirty="0" smtClean="0">
                <a:solidFill>
                  <a:srgbClr val="080808"/>
                </a:solidFill>
                <a:latin typeface="Calibri" pitchFamily="-84" charset="0"/>
              </a:rPr>
              <a:t>Service Developers</a:t>
            </a:r>
            <a:endParaRPr lang="da-DK" sz="1900" dirty="0">
              <a:solidFill>
                <a:srgbClr val="080808"/>
              </a:solidFill>
              <a:latin typeface="Calibri" pitchFamily="-84" charset="0"/>
            </a:endParaRPr>
          </a:p>
        </p:txBody>
      </p:sp>
      <p:pic>
        <p:nvPicPr>
          <p:cNvPr id="39" name="Picture 38" descr="Amanda.jp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0281" y="2016125"/>
            <a:ext cx="1571728" cy="1888474"/>
          </a:xfrm>
          <a:prstGeom prst="rect">
            <a:avLst/>
          </a:prstGeom>
          <a:ln>
            <a:noFill/>
          </a:ln>
          <a:effectLst>
            <a:softEdge rad="112500"/>
          </a:effectLst>
        </p:spPr>
      </p:pic>
      <p:grpSp>
        <p:nvGrpSpPr>
          <p:cNvPr id="60" name="Gruppe 17"/>
          <p:cNvGrpSpPr>
            <a:grpSpLocks/>
          </p:cNvGrpSpPr>
          <p:nvPr/>
        </p:nvGrpSpPr>
        <p:grpSpPr bwMode="auto">
          <a:xfrm>
            <a:off x="9783495" y="1428749"/>
            <a:ext cx="2135438" cy="1782560"/>
            <a:chOff x="175887" y="1298336"/>
            <a:chExt cx="1729919" cy="1818791"/>
          </a:xfrm>
        </p:grpSpPr>
        <p:sp>
          <p:nvSpPr>
            <p:cNvPr id="61" name="Line 33"/>
            <p:cNvSpPr>
              <a:spLocks noChangeShapeType="1"/>
            </p:cNvSpPr>
            <p:nvPr/>
          </p:nvSpPr>
          <p:spPr bwMode="auto">
            <a:xfrm flipV="1">
              <a:off x="1892527" y="1427917"/>
              <a:ext cx="3632" cy="1689210"/>
            </a:xfrm>
            <a:prstGeom prst="line">
              <a:avLst/>
            </a:prstGeom>
            <a:noFill/>
            <a:ln w="19050">
              <a:solidFill>
                <a:schemeClr val="bg2">
                  <a:lumMod val="25000"/>
                </a:schemeClr>
              </a:solidFill>
              <a:prstDash val="sysDot"/>
              <a:round/>
              <a:headEnd/>
              <a:tailEnd/>
            </a:ln>
            <a:effectLst/>
          </p:spPr>
          <p:txBody>
            <a:bodyPr/>
            <a:lstStyle/>
            <a:p>
              <a:pPr defTabSz="1218987">
                <a:defRPr/>
              </a:pPr>
              <a:endParaRPr lang="da-DK" sz="1600" kern="0" dirty="0">
                <a:solidFill>
                  <a:sysClr val="windowText" lastClr="000000"/>
                </a:solidFill>
                <a:latin typeface="Arial" pitchFamily="34" charset="0"/>
                <a:ea typeface="ＭＳ Ｐゴシック" pitchFamily="-97" charset="-128"/>
                <a:cs typeface="+mn-cs"/>
              </a:endParaRPr>
            </a:p>
          </p:txBody>
        </p:sp>
        <p:sp>
          <p:nvSpPr>
            <p:cNvPr id="62" name="Rektangel 19"/>
            <p:cNvSpPr>
              <a:spLocks noChangeArrowheads="1"/>
            </p:cNvSpPr>
            <p:nvPr/>
          </p:nvSpPr>
          <p:spPr bwMode="auto">
            <a:xfrm>
              <a:off x="175887" y="1298336"/>
              <a:ext cx="1729919" cy="1626688"/>
            </a:xfrm>
            <a:prstGeom prst="rect">
              <a:avLst/>
            </a:prstGeom>
            <a:noFill/>
            <a:ln w="9525">
              <a:noFill/>
              <a:miter lim="800000"/>
              <a:headEnd/>
              <a:tailEnd/>
            </a:ln>
          </p:spPr>
          <p:txBody>
            <a:bodyPr wrap="square">
              <a:prstTxWarp prst="textNoShape">
                <a:avLst/>
              </a:prstTxWarp>
              <a:spAutoFit/>
            </a:bodyPr>
            <a:lstStyle/>
            <a:p>
              <a:pPr algn="r" defTabSz="1068730">
                <a:spcBef>
                  <a:spcPct val="20000"/>
                </a:spcBef>
              </a:pPr>
              <a:r>
                <a:rPr lang="en-US" sz="2000" b="1" noProof="1" smtClean="0">
                  <a:solidFill>
                    <a:srgbClr val="080808"/>
                  </a:solidFill>
                  <a:latin typeface="Calibri" pitchFamily="-84" charset="0"/>
                  <a:ea typeface="Arial" pitchFamily="-84" charset="0"/>
                  <a:cs typeface="Arial" pitchFamily="-84" charset="0"/>
                </a:rPr>
                <a:t>Enterprise Architect</a:t>
              </a:r>
              <a:endParaRPr sz="2000" b="1" noProof="1" smtClean="0">
                <a:solidFill>
                  <a:srgbClr val="080808"/>
                </a:solidFill>
                <a:latin typeface="Calibri" pitchFamily="-84" charset="0"/>
                <a:ea typeface="Arial" pitchFamily="-84" charset="0"/>
                <a:cs typeface="Arial" pitchFamily="-84" charset="0"/>
              </a:endParaRPr>
            </a:p>
            <a:p>
              <a:pPr marL="285474" algn="r" defTabSz="1217226" eaLnBrk="0" fontAlgn="base" hangingPunct="0">
                <a:spcBef>
                  <a:spcPct val="20000"/>
                </a:spcBef>
                <a:spcAft>
                  <a:spcPct val="0"/>
                </a:spcAft>
                <a:buClr>
                  <a:schemeClr val="tx2"/>
                </a:buClr>
                <a:defRPr/>
              </a:pPr>
              <a:r>
                <a:rPr lang="en-US" i="1" kern="0" dirty="0" smtClean="0">
                  <a:solidFill>
                    <a:srgbClr val="FF0000"/>
                  </a:solidFill>
                  <a:ea typeface="ＭＳ Ｐゴシック" charset="-128"/>
                  <a:cs typeface="ＭＳ Ｐゴシック" charset="-128"/>
                </a:rPr>
                <a:t>“I make sure we have a secure, scalable solution”</a:t>
              </a:r>
              <a:endParaRPr lang="en-US" i="1" kern="0" dirty="0">
                <a:solidFill>
                  <a:srgbClr val="FF0000"/>
                </a:solidFill>
                <a:ea typeface="ＭＳ Ｐゴシック" charset="-128"/>
                <a:cs typeface="ＭＳ Ｐゴシック" charset="-128"/>
              </a:endParaRPr>
            </a:p>
          </p:txBody>
        </p:sp>
      </p:grpSp>
      <p:grpSp>
        <p:nvGrpSpPr>
          <p:cNvPr id="64" name="Gruppe 20"/>
          <p:cNvGrpSpPr>
            <a:grpSpLocks/>
          </p:cNvGrpSpPr>
          <p:nvPr/>
        </p:nvGrpSpPr>
        <p:grpSpPr bwMode="auto">
          <a:xfrm>
            <a:off x="7477612" y="4144585"/>
            <a:ext cx="2099634" cy="2019054"/>
            <a:chOff x="313991" y="3596607"/>
            <a:chExt cx="1575134" cy="2018419"/>
          </a:xfrm>
        </p:grpSpPr>
        <p:sp>
          <p:nvSpPr>
            <p:cNvPr id="65" name="Line 36"/>
            <p:cNvSpPr>
              <a:spLocks noChangeShapeType="1"/>
            </p:cNvSpPr>
            <p:nvPr/>
          </p:nvSpPr>
          <p:spPr bwMode="auto">
            <a:xfrm flipV="1">
              <a:off x="1889125" y="3718560"/>
              <a:ext cx="0" cy="1896466"/>
            </a:xfrm>
            <a:prstGeom prst="line">
              <a:avLst/>
            </a:prstGeom>
            <a:noFill/>
            <a:ln w="19050">
              <a:solidFill>
                <a:schemeClr val="bg2">
                  <a:lumMod val="25000"/>
                </a:schemeClr>
              </a:solidFill>
              <a:prstDash val="sysDot"/>
              <a:round/>
              <a:headEnd/>
              <a:tailEnd/>
            </a:ln>
            <a:effectLst/>
          </p:spPr>
          <p:txBody>
            <a:bodyPr/>
            <a:lstStyle/>
            <a:p>
              <a:pPr defTabSz="1218987">
                <a:defRPr/>
              </a:pPr>
              <a:endParaRPr lang="da-DK" kern="0" dirty="0">
                <a:solidFill>
                  <a:sysClr val="windowText" lastClr="000000"/>
                </a:solidFill>
                <a:latin typeface="Arial" pitchFamily="34" charset="0"/>
                <a:ea typeface="ＭＳ Ｐゴシック" pitchFamily="-97" charset="-128"/>
                <a:cs typeface="+mn-cs"/>
              </a:endParaRPr>
            </a:p>
          </p:txBody>
        </p:sp>
        <p:sp>
          <p:nvSpPr>
            <p:cNvPr id="66" name="Rektangel 22"/>
            <p:cNvSpPr>
              <a:spLocks noChangeArrowheads="1"/>
            </p:cNvSpPr>
            <p:nvPr/>
          </p:nvSpPr>
          <p:spPr bwMode="auto">
            <a:xfrm>
              <a:off x="313991" y="3596607"/>
              <a:ext cx="1407817" cy="1701469"/>
            </a:xfrm>
            <a:prstGeom prst="rect">
              <a:avLst/>
            </a:prstGeom>
            <a:noFill/>
            <a:ln w="9525">
              <a:noFill/>
              <a:miter lim="800000"/>
              <a:headEnd/>
              <a:tailEnd/>
            </a:ln>
          </p:spPr>
          <p:txBody>
            <a:bodyPr wrap="square">
              <a:prstTxWarp prst="textNoShape">
                <a:avLst/>
              </a:prstTxWarp>
              <a:spAutoFit/>
            </a:bodyPr>
            <a:lstStyle/>
            <a:p>
              <a:pPr algn="r" defTabSz="1068730">
                <a:spcBef>
                  <a:spcPct val="20000"/>
                </a:spcBef>
              </a:pPr>
              <a:r>
                <a:rPr lang="en-US" sz="2100" b="1" noProof="1" smtClean="0">
                  <a:solidFill>
                    <a:srgbClr val="080808"/>
                  </a:solidFill>
                  <a:latin typeface="Calibri" pitchFamily="-84" charset="0"/>
                  <a:ea typeface="Arial" pitchFamily="-84" charset="0"/>
                  <a:cs typeface="Arial" pitchFamily="-84" charset="0"/>
                </a:rPr>
                <a:t>MCS Admin</a:t>
              </a:r>
              <a:endParaRPr sz="2100" b="1" noProof="1" smtClean="0">
                <a:solidFill>
                  <a:srgbClr val="080808"/>
                </a:solidFill>
                <a:latin typeface="Calibri" pitchFamily="-84" charset="0"/>
                <a:ea typeface="Arial" pitchFamily="-84" charset="0"/>
                <a:cs typeface="Arial" pitchFamily="-84" charset="0"/>
              </a:endParaRPr>
            </a:p>
            <a:p>
              <a:pPr algn="r" defTabSz="1068730">
                <a:spcBef>
                  <a:spcPct val="20000"/>
                </a:spcBef>
              </a:pPr>
              <a:r>
                <a:rPr lang="en-US" sz="1900" i="1" kern="0" dirty="0" smtClean="0">
                  <a:solidFill>
                    <a:srgbClr val="FF0000"/>
                  </a:solidFill>
                  <a:ea typeface="ＭＳ Ｐゴシック" charset="-128"/>
                  <a:cs typeface="ＭＳ Ｐゴシック" charset="-128"/>
                </a:rPr>
                <a:t>“I administer MCS for our company”</a:t>
              </a:r>
            </a:p>
            <a:p>
              <a:pPr algn="r" defTabSz="1068730">
                <a:spcBef>
                  <a:spcPct val="20000"/>
                </a:spcBef>
              </a:pPr>
              <a:r>
                <a:rPr lang="en-US" sz="1900" noProof="1" smtClean="0">
                  <a:solidFill>
                    <a:srgbClr val="080808"/>
                  </a:solidFill>
                  <a:latin typeface="Calibri" pitchFamily="-84" charset="0"/>
                  <a:ea typeface="Arial" pitchFamily="-84" charset="0"/>
                  <a:cs typeface="Arial" pitchFamily="-84" charset="0"/>
                </a:rPr>
                <a:t>. </a:t>
              </a:r>
              <a:endParaRPr sz="1900" noProof="1">
                <a:solidFill>
                  <a:srgbClr val="080808"/>
                </a:solidFill>
                <a:latin typeface="Calibri" pitchFamily="-84" charset="0"/>
                <a:ea typeface="Arial" pitchFamily="-84" charset="0"/>
                <a:cs typeface="Arial" pitchFamily="-84" charset="0"/>
              </a:endParaRPr>
            </a:p>
          </p:txBody>
        </p:sp>
      </p:grpSp>
    </p:spTree>
    <p:extLst>
      <p:ext uri="{BB962C8B-B14F-4D97-AF65-F5344CB8AC3E}">
        <p14:creationId xmlns:p14="http://schemas.microsoft.com/office/powerpoint/2010/main" val="1662761742"/>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2" name="AutoShape 8" descr="data:image/jpeg;base64,/9j/4AAQSkZJRgABAQAAAQABAAD/2wCEAAkGBhQQERQUDxASFRUUEBQUFBQUFRQUFBUUFBQWFBQYFRQXHCYeFxkjGhUUHy8gIycpLCwsFR4xNTAqNSYrLCkBCQoKDgwOGg8PGiwkHyQsLSosLS42KSwwLCwuLTUpLCwsNS4pNDUtLCwsNSwsLCwsKSwsLCwsLCkpKSwsLCksLP/AABEIAK4BIgMBIgACEQEDEQH/xAAcAAEAAgIDAQAAAAAAAAAAAAAABgcEBQEDCAL/xABREAABAwIBBgYMCwYEBQUAAAABAAIDBBESBQYHIVGRExYxUlOSFyJBYXGBk6GiwdHSFCMyM1RiY6OxssIYQlV0lNMINXJzNDaCs+EVZITD4v/EABsBAQACAwEBAAAAAAAAAAAAAAAFBgIDBAEH/8QAMxEAAQMCAAwFBAMBAQAAAAAAAAECAwQRBRIVITFRUmFxobHRFDKBkfAiQcHhI0JiE0P/2gAMAwEAAhEDEQA/ALxREQBERAR7KGkHJ9PI6KethjkYbOY4kOaeXWLd9bmLKEb4hM14MboxKHjkMZbiDh3sOteU9Ln+c1v+63/tsVo5I0zZOiyZDTPfNwjMnxwOAiJHCNgEZ17LjlQFgUWkXJ00jI4a6F73uDWNaSS5xNgBqX3lLP8AoKaV0VRWwxyMIDmOJDhcBwvq2EHxrzHoz/zah/mo/wAVYmkbRBX12Uqipp2xGOQsLS6QNPaxMYbi2rW0oCz+yjkv+I0/WPsWTkzP6gqZWxU9bDJI++FjTdxsC421dwAnxLyH8DdwvBasXCcHy6sWLDy+FXNo30QV9BlOnqahsQjjMmLDIHHt4ZGCwtr1uCAtOt0i5OhkdHNXQsexxa5riQWkcoIst3Q18c8bZYXtfG9ocx7Tdrge6CvJekz/ADat/mXepSDMHS7JkyhqacjG7Dio78jJHutIHfVF8YHdLSL9tqAvqu0h5PgkdFNXQMex2F7S7W1w5Qe+sqfPCkZTsqX1MYgkdhZKScDndtqB/wCh25eOJ5nPc5zyXOc4ucTrJcTcknuklW/nR/yhQfzDfzVCAunIud1JWuc2kqY5iwAuDCThBNgStuqC/wANXz9Z/sxfncr9QBERAEREAXy94aCXEAAEknUAByklfSxMr/MTf7Mn5CgNdx7yd/E6H+qg95OPeTv4nQ/1UHvLyTkDIMtdOynpmh0j8WEFwaO1aXHWe8Cph2Ccq9BH5aP2oD0dR50UkweYa2mkEbcchjmieGMH7z8LjhHfKxuPeTv4nQ/1MHvKqsxtH1Zkumym+sja1smT3taWva+5AcTqB1Kq80szZ8pyPjpeDxMZjdjeGC1w3UTy6ygPVXHvJ38Tof6qD3lkUudNHK17oq2le2JuKRzJonNjbr7Z5DrNGo6zsXnYaBMpf+28sPYpNkDR7VZKydld1XwVpaAhvBvx62h976tXKEBbXHvJ38Tof6mD3lzx7yd/E6H+qg95eWM0cx6nKjpG0gjJiDS7G8M1OJAtfl5CpMNAmU+bT+Wb7EB6OyZl6mqsXwWpgmwWxcDKyTDivhxYCbXseXYVnqr9C2YFVko1fwsR/HCDBgeH/N8Livs+WFaCAIiIAiIgCIiAIiIAiIgPJelz/Oa3/db/ANtikNDoHqJaOOqFXAGyUragNLX4g10YkDSbWvY2U1zv0Dur62epFc2Phnh2DgS7DZob8rGL8mxWRk7IhioI6TGCY6NlPjtYEtiEeLDfVe17XQHljRn/AJtQ/wA1H+K9dv5D4CqezY0AvoqyCp+HtfwMzZMHAluLCeTFwhtuVxOF0B4yP/Hf/M/+1ezlSZ/w6v4fhv8A1Bvz3CYeAPPxWvwnnV2IDyHpM/zat/mXepbTPjRnLS1sEVKxz460NNP3bOdbHGTsaXA3P7pGwqxc59AL62rnqBXtZw0rn4OBLsN+5i4QX3K24aJobGHBrjEBhcQLhwZgJbsJBI8BKA8o6S81WZMq2U0ZuW0kLpHa+3lcDjcATqBI1BTbOj/lCg/mG/mqFMNIehl2Vqw1IrGxDgmMwGIv+TfXixjbsWblTRS6fI9Pk34UGmCQP4bgyQ6xkNsGLV85t7iAp/RHpAgyRLUPqY5niWNjW8EGEgtcSb4nN2q2siaeKKrqIqeKnqw+WQMaXNiDQT3SRITbxKJfszv/AIk3+nP9xbPNnQA+jq4Kj4e1/Aytfg4AtxW7l+ENtyAuNERAEREAWJlf/h5v9mT8hWWuiugMkT2C13RuaL8l3NIF96A8uaFZmsyxTukc1rQ2a7nENAvE8cp8K9ODLlP9Jh8oz2rz/wDs45R+kUPlJ/7Kfs45R+kUPlJ/7KAvjKxjrKaeGKeK74HsxBzXBmJpbicAeTWqUj/w/PbrblanHgaR+tSLMPQ/V0EVeyeWlcaqkMMeB0jgHHF8vFGLN1jkuoh+zjlH6RQ+Un/soDGzw0WS5OpH1P8A6oyXAWDg2Yg443hnLjPJe/iWZoZoX1sGVYHTWMtJHGHvJcG4jILnXyL4/Zxyj9IofKT/ANlSrNDQ5WUdLlGGWWlLqulEUZY+UtDhi1vJjBA7YcgKA0cX+H+VnyMrQNvy4Q4fg5afPTRpPkylNQcptls9jMDC8O7Y8t8Syv2cco9PQ+Un/sp+zjlHp6Hyk/8AZQEg/wANtW+Q1/CSPdYU1sTi61zPe1/AFdyrbQ/o3qcjmqNVJA7hhDh4Fz3W4PhMWLGxtvljkv3VZKAIiIAiIgCIiAIiIDqqqlsbHPebNa0ucbE2AFzqC0nHyj6f7uX3Vtspx4oZG7Ynje0qjm8g8C4aqofCqI22cmMG0MdU1yvVc1tFuxbfHyj6f7uX3U4+UfT/AHcvuqpUXH4+XUnPuSmRafW73TsW1x8o+n+7l91OPlH0/wB3L7qqVE8fLqTn3GRafW73TsW1x8o+n+7l91OPlH0/3cvuqpUTx8upOfcZFp9bvdOxbXHyj6f7uX3U4+UfT/dy+6qmwnYUwnYdyePk3fPUZFp9bvdOxbPHyj6f7uX3U4+UfT/dy+6qmwnYdyYTsO5PHybvnqMi0+t3unYtnj5R9P8Ady+6nHyj6f7uX3VU2E7DuTCdhTx8m756jItPrd7p2LZ4+UfT/dy+6t1SVTZWNew3a5oc02IuDyaiqKcdSu/I8eGCIbIWD0QuylqHyqqOtmIvCVDFStarFXPrt2MxRifSPRMe5j5XBzHFrhwcmotNj3NoUnVBZ5RYa6pH27j1u29am6OBk7la4rNbUPgajm20lp9k2h6Z3kpPdTsm0PTO8lJ7qpNFJ5Nh1r89CKypNqTn3Ls7JtD0zvJSe6nZNoemd5KT3VSaJk2HWvz0GVJtSc+5dnZNoemd5KT3U7JtD0zvJSe6qTRMmw61+egypNqTn3Ls7JtD0zvJSe6nZNoemd5KT3VS7adxFw1xG0Arn4K/mO6pTJsOteXYZVm1Jz7lz9k2h6Z3kpPdTsm0PTO8lJ7qpj4K/mO6pT4K/mO6pTJsOteXYZVm1Jz7lz9k2h6Z3kpPdTsm0PTO8lJ7qpj4K/mO6pT4K/mO3FMmw615dhlWbUnPuXP2TaHpneSk91bzI+WYquPhYHFzMRbctLdY5dR1rzvZXXowitk6I858p+8cPUuOso44Y8Zt9J20VbJPJiuRNBK0RFFksEREAREQHy4X5VQ/B4e1PK3tT4RqV8lUlliLDUTDZPJ53kqMwgmZq8Sw4Ddne3h+TDRFnZLyNLUlwhaCWAF13Bvyr25eX5JUWiK5bIWN72sTGctkMFFvuJFV0bOu1OJFV0bOu1bf+Emypz+Mp9tvuhoUK33Eiq6NnXauOJFV0bPKNXn/AAk2VHjKfbb7oYSLfcSKro29dqcSKro29dq1eHl2V9jDxkG2nuhoUW+4kVXRt67U4kVXRt67V54eXZX2HjINtPdDQr4mPanwLY5UyLLTFomaBjvhs4O+Ta/JyfKC1tQe1PiWtWq11lTOdDHteiOat0MMsxahynUPCdSviNtgAO4AFSGS48U8I2zRj0wrxUzg9PMvAgMOOzsbx/AVHaRocOUZ/rcG4eONo/EFXiqb0rx2rgedTsPpPHqVlwatprbilYTS8N95DURb7ImaL6qPhGSsaMRbZwde4tsHfU7JI2NMZy2Qr8cT5VxWJdTQopd2OZeni3O9idjmXp49zlo8ZBtdTo8DPs9CIopd2OZenj3O9idjmXpo9zvYnjINrqPA1Gz0MTJXzLPAfzFZa3+TdHk3BNtNFyHuO2nvLJ7Hs3Sxel7FrWrh2jUtDUX8i8iLIpT2PZuli9L2J2PZuli9L2J4qHaPPA1GwvLuRZLqTT5hTMa5xlis1pcflcgFz3FFZn9o4/VJ8y2xysk8q3NMkEkSoj0tci11fOY8OHJ9MPsQ7rEu9aoUr0TkKHBTQN2Qxj0QuPCa/Q1N5MYKT63LuM5ERQZPhERAEREAVN52R4a2oH2t+s1rvWrkVTZ+w4a6Q85sbvRDf0qPr0/jRd/4JvArrTuTd+UI8pZo7faaUbYmnc7/APSiakeYUlqu3OifvBafao6mW0reJPYQbjUz03dM5YqItRnBnEKPBijc/Hi5CBbDbb4fMp972sTGdoKVHE6VyMYl1U26KIdkZn0d/XanZGZ9Hf1mrn8XDtdTsyZVbHNO5YNksod2R2fR39Zqdkdn0d/WavPGwbXXseZNqdjmncmNlxZQ/sjs+jv6zU7I7Po7+s1PGwbXXsMm1OxzTuYWkR/xsQ2RuO9w9ihtUdXjW6ziyz8LlDw0tAYG2JB5CSTq8PmWkqzyKDnej5lcmgtVFGsULWO0oZea8eKspx9s09W7v0q5lUmYkOKui+qHu9Aj9SttS9An0Ku8gsNuvM1N35UKqNMMNp4HbYXDqvv+pWuq20xwdrTP2OkbvDT+lTtAtp2+vQquEEvA759yslPtHMt4ZW7JQes0D9KgKzcm5ZlpsXASYcVsWppva9uUHaVOVUKzRq1NJAUkyQyI92gt5FWHHar6b0GexOO1X0w6jPYojJsutOfYmcqQ6l5dyz0Vc0Wc1dM7DC4vOxsbNXhNrDxqVZMoqw66mpDfqRsjJ8bi225aJaRYvM5OfY6IqtJfI1eXcnmS/mm+P8SsuyxMl/NN8f4lZa5DsFksi6amrZG3FI9rWjlLiAE0niqiJdTEzgkw0s52Qv8Ay2VP17rRP/0236lOs5c8Y5YnwwhzsYsXntWgX12B1lQHK5+Kd3yPxCnqCJzGLjJa6lYwlMyWVMRboiEfYzEQBykgb9S9IwMwtA2NA3BeecjRYqiBu2eIb3heiQtOFFztTid2CUzOXgcoiKHJoIiIAiIgCrHSVFaraedA3zOeFZyrvSjH8bA7bHINzmkfmK461P4l9CVwQ61Sia0XpchK3GaEmGth75eD443289lp1sM3pMNVCftQN+r1qHiWz2rvTqWuoS8L03L0LYUT0iR/ExHZKRvYfYpYsLK2SWVLAyXFYODu1NjcAjl8anpmK+NWoUmklSGZr3aEKkQqxeINN9r1/wDwnEGm+16//hRXgZd3z0LLlin3+37IUisXiBTbZeuPYnECm2y9cexasnTbvnoY5Xp9/t+yukVi8QKbbL1x7E4gU22Xrj2Jk6bd89Blen3+37K6WNVnWPAtnlSBsc0jGXwskc0X1ntTbWVq6o6/EuNEs6xKsdjIip9yRaOGXrT3qeQ+nG31lWkq50YRXmndsiY3rOJP5QrGU/RJ/FfiVPC7r1KpqRO4UD0wRXpYXbKkDfG/2BTxRHSlFiye482WN3pYf1KWpVtM3iQFWl4HcCl0RbnM9jTWRB7WuBx6nAEXwOI1HvhWaR2I1XakuVWNmO9G61sdWS82p6jXHGQ3nvu1niPd8V1LsmZgRMsZ3GQ80Xazzazv8SlKKvzV8smZMybixw4PijzrnXf2PiCBsbQ1jQ1o5A0ADcF9oi4FW5IJmJBks/FN8f5ivjKWW4acfHSNae43lcfA0ayucnMxQtBvrB5CQeU90cixX5p0riS6AEnlJLiT4STrWxmJf67+hpl/62/jtfff8EbynpAe64pmYRz363eJnIPHfwKLVVW+V2KV7nu2uN7eAcg8SszijS/R2ef2pxRpPo7PP7VIx1UEflavz1Ieahq5l+t6L729rFXLX5bd8WO+4fgVYGemRoKeJhhiaxzpbXF+TCSfUq7y87tWD6xPmUnBKkqI5CJmgdBJiO07hmbFjr6YfbNPVu71K/AqR0bQ4sow/VEjvQI/UrvUVhNf5ETcT+C0/iVd4REUYSoREQBERAFBtKMfxcDvtHN3tv6lOVD9JsV6WM82paT4DHI38SFzVSXicd+DltUs4/grVd1FJhljdzZWO3OBXSigC7Kl0sXQiqc50VH0qTrBccaKj6VJ1gpfKLNS8u5WMhzbSc+xbKKqeMdT9Jl3rjjJU/SZd6ZQZsry7nmRJdpOfYui6XVT8Y6n6TJvTjHU/SZN6wymzZXl3PMiy7Scy2Lrla/IL3OpoXPJLnQscSeUlwB171myus0nYCfMpJrrtRxDObiuVu+xT9c/FLIdssh3vJWsqD2yzC6+vbr3rCmPbHwqqtzrc+gMSyWJ7ovj7Sd312N3NJ9anSh2jGG1NI7nVB3BjB+N1MVY6VLQtKXhJb1T/n2Cj+f0WLJ9R3o8XVcD6lIFq86IMdHUt208oHhwGy7Yls9q70IyVLscm5Tz6tnmzLhq4T9oB1gW+taxFbHtxmq3WU9jsRyO1KXUXDaN4ThBtG8KlEsojJf++X7JjK3+Of6Lq4Uc5u8Jwg5zd4VK2Sy9yX/vl+xlb/HP9HojJc7RE3tm93ujaVl/CG85u8KjslsHBN1DkP5isrgxsG5YZNTa5fs1rhh2xz/RdLZQeQg+A3X0oVo4iAE5A/eYNwJ9amqjZo/+b1Ze9iYpplmiSRUtchmkeTVA360jtwaP1KscvHWwd4n8FYukZ/xsI2RvO9zfYq2y474wDYwfiVPUKWib69StVy3qn+nRCRaJor1xPNp5DvcwetXGqq0Ow3nnfzYWt6zr/oVqqLwgt5l4ITuDUtAnFQiIuAkAiIgCIiAKOZ/xYqGTvOY7c8KRrT53svQ1Hehc7q9t6lqmS8bk3KdFKuLOxd6dSnUKIq4X4tvI7w+nhdYdtCw9zutC7q2AOje2w7aNw3tIWDmq+9HB3o7dUkepbQi6sjPqYnAoEv0TOTUq9Sl2nUPAuSpXW6PpRcwyMcO4HAsPrC0VZkKeH5yB4G0AOG9twoB8MjPMhdY6yCXyOQ+lw7kWfR5Cnm+bheRtIDRvdYLfUWj6V1jLIxg2Nu879QWllPLJ5WqYS1cMXnchNqCPDFG3ZG0bmgLqyzNgp5nc2GQ7mFZbW23LV51PtST9+MjravWrJJ9Ma2+yFMi+uVu9U6lVgLBedZ8JWcteVWGF+QtbR7HahZ33yH0yPUpItLmZHhoYO/Hi6xLvWt0rPAlo2puQolW7Gnev+l6hdNZHije3nMcN4IXcuCtpyqearWS6yMoxYZpW82V7dziFjq4ot0uUtUsti5oo2loOFutoPyR3R4Fr85qZppJ+1bqjJ5B+7Y+pZeSZscETudEw+iF2V1NwsUkd7Y43Mvy2xAi9lU2riSJf7L+S4OTHjW33QppFKKjR7O35D43+MtO46vOtVUZs1Mfyqd//AEgO/KSrM2oifochVX0szNLVNhkv5pngP5ispdub+QaiWJnBwPPLrIwAdseUut5lKaLR4865pWt+qwYj1jq8y1SVEbPM41spZpF+lq9Opm6Om/Eyn7a25jfapcsDI+RmUsZZHiILi4lxuSSAPUFnlV+d6SSK5C1UsSxQtY7ShXef8l6oDmwt87newKussOvKe8APMp3nnJesk7zWN9G/rUAyk68r/wDVbdqVhpUtG3gVepW8713qWNoch7Sodtexu5pPrVjqCaIYbUkjudUncGMHtU7UFWLedxZqJLQNCIi5TrCIiAIiIAsLLUGOnmZzoZG72ELNXxKy7SNoI3heKl0sZMdiuRSh2nUuVyW21bCRu1LhVg+iFjZj1bXUrW424mueC24uBiJGrwFSJUuNo391bOjzlqYrYJ3EDuP7celc7ipKGtRrUa5NBXqrA7pHuex2lb2X5+C1UUHo9IjhYTQg7XMdY9U+1b2jzyppNXCYDskBb6XJ513MqYn6F98xES4PqItLV9M/QlllytHW5500erhMZ2Rgu9Lk860NZpEcbiGED6z3XPVFvxWL6uFml3tnPIqCok0N98xOlHM+KxopXsxNxOcwBtxcjECdXgChdZnLUS/LmcBsZ2g9HX51rDtUfPhBHtVrU05iWpsEuje173aFvZDh51HwLXlZ0p7U+BYEnIfAVGt0KWJpd2QocFNC3mwxjc0LOXXAzC0DYANwXYrW1LIiHzx7sZyqFwVyi9MTz9nXBgralv27z1ji9a1SkWkGLDlGo77mO3xsKjqtsK3jau5CnTpaRyb1LMzTyvE6miYZWB7W4SwuAdqJA1HvWW/VKLNo8tTQ/NTPb3r3HVOpRs2DcZyua7TrJSHCmK1Gvbo1FvIq8o9IM7fnGMk9A7xq8y3lHpBgd842SM+DGN41+ZcD6GZn2vwJCOvgf/a3EsfJfzTfH+JWWopTZ8UzIm4XOebHUxp2numwWurNIbzqhha3vvcXHqiw86wZSSu/r75hJX08el1+GcnixKvKkUQ+NlYz/U4A7uVVnWZyVMvy5322M7Qejr861p5bnl293euxmDl/u72I+TDCf+bff5+TOy5VCWplew3a5/anaA0AfgoTVm73n67vxUoUTe65J75UxG3FSyfYhMZXOVy/fOXTovitk+M86SR3pkepSxR/MOLDk+mG2PF1nE+tSBVidbyuXepcqdLRNTcgREWk3BERAEREAREQFG5SjwzSt5s8rdz3BY6sfLOjpsz3yRTua57i4tc0Obc8trWI8/KoxXZiVcXJG2QbY3XPVdY7rqAkppGroLtBhCnkaiYyIu/N1I+i+54HRnDIxzDscC07ivhcxIIt86BCiFAbBF0uqh3BddTqknvLViqYWMtdbpwO7uWI51+Ur6ggdIcMbXPOxoLjuCyRh7a2dT7lqLiwC5oYsUsbedKxu94C3NDmJVy6zG2MbZXW9FoJ3hSfI+jhsT2SSzuc5jg4NY0NaSNYve5I8Fl1xUsjlzJmOGevp40VMZFXdn6EyC5XAXKsBSQiIgKY0qRWygTzoYzuu31KIK984syqeuIdMHh4bhD2OsQL35DcHlPcULynogkGumnY/wCrICw9ZtwdwU9TVsSMaxy2VCvVVDKsjntS6KV4i3OUszqunvwlO+w/eYMbd7b28dlprKSa9rku1bkY5jmLZyWCIiyMCR5L+aZ4D+YrKWkp8r4I2tDbkX1k6uUldUuV5Hd3D/pHrWvFUwxVN+5wGskDw6liS5Wjb+8T4B6+RR9zydZJPh1rIosmSzm0ET5Df9xpdvI1BLImdTJrL5kMubLpOpjQO+dZWrUwybotrJbGTg4R3cbsTvE1t/xClWTtEdOzXPLJKe6BaNnm7bzrmfWQR/e/A7oqCZ/9bcSV5uwYKSnbzaeMbmBbFfMcYaAByAADwDUF9KtuW6qpaGpZEQIiLwyCIiAIiIAiIgC4suUQHXPTNeLPY1w2OAI3FR+uzApZLlsZjJ7sbiB1DdvmUkRYPjY/zJc2xzyReRypwK6rtGMguYJmv2CQFh6wuPMFHa/Nmpg+cp325zRjbvbe3jsrnXFlyPoY18uYk4sMTs81ncunYpmgzYqZ/m6d9uc4YG73Wv4lIqHRjI7XPM1n1WAvPWNh5irEsuUZQxp5s4lwxO/yWbz69iN0WYFJHYujMhHdkcSOoLN8y39PTNjFmMa0bGgAeZdqLrZG1nlSxGSTyS+dyrxFkRFmagiIgCIiAIiIBZa3KeblPU/P08b+/azvE4WI3rZIvUcrVuimLmo5LKhA8paI6d9zTySRHYfjG+fX51FMp6LquK5jDJmjmGzuq63mJVzouyOumZ978TjkwfC/7W4FD5OzFrZzZtM9lu7KDGPS1nxBSrJuh46jU1IG1sTb+m72KzbLlZvwhK7RmNceDYW+bORvJ2j6ig1iAPdzpSX+ie1G5SGOINFmtAA5AAANwX2i4nyOfnctzvZGxmZqWFkRFgZhERAEREAREQH/2Q=="/>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solidFill>
                <a:srgbClr val="5F5F5F"/>
              </a:solidFill>
            </a:endParaRPr>
          </a:p>
        </p:txBody>
      </p:sp>
      <p:sp>
        <p:nvSpPr>
          <p:cNvPr id="36876" name="AutoShape 12" descr="data:image/jpeg;base64,/9j/4AAQSkZJRgABAQAAAQABAAD/2wCEAAkGBhEQEBIUEhIWFBUVFhcYFxcVFxYXFhYXGhUYFxQaGBgYHCYeFxklGRcXHzEgIycpLC0sGR4xNTAqNScrLCkBCQoKDgwOGg8PGiwkHyQqKSkpLCwsLCkpKSkpKSksKSksKSwpKSwtLCwpLCksLSwpLC0pKSkpLCosLCwpLCwsLP/AABEIAHUBrQMBIgACEQEDEQH/xAAcAAEAAgMBAQEAAAAAAAAAAAAABgcEBQgDAgH/xABREAABAwICBAkHBwcKBQUAAAABAAIDBBEFEgYhMUEHEyJRYXGBkaEIFDJUk6KxGEJScoKS0hcjU2LB0dMVFiQzY6OywuLjNENkg8NEc+Hw8f/EABkBAQEBAQEBAAAAAAAAAAAAAAACAQMEBf/EAC8RAAICAQMDAgMIAwEAAAAAAAABAhEDEiExBEFRE6FhcfAUIjJCgZHB0STh8SP/2gAMAwEAAhEDEQA/ALxREQBERAERec8wY0ucbAf/AIAOknUgPRF+BfqAIiIAiIgCIiAIiIAiIgCxq/EoYGZ5pWRN+lI5rR3uKrXhF4ZG0rnU9FlfMLh8p1xxneGj57xv3DpNwKRxTFp6qQyTyvlefnPJJHQNzR0CwVKNkuR0ZW8MWERavOc5/s45HDvy28ViN4ccJJ9OUdPEv/Yuc0V6EZqOp8J4SMMqiGxVceY7GvvG49AEgFz0BSW64zUy0J4T6vDXNaXGan3xPN8o543H0D0eiebeJcPAUjppFg4JjUNZBHPA7NG8XB3jcQRucDcEc4WcoLCIiAIiIAiIgCIiAIiIAiIgCIiAIiIAiIgCIiAIiIAiLR6YaWw4ZTGea51hrGNtmkedgF+i5J3AFAbxFT/yh4vUn+1b+BfrfKFjJAFDISdQAlaSTusMmsqtLMtFvosbDah8kMb5IzE9zQXRkhxYSLlpI1EhZKk0L8JX494aCSbAC5J3AbVp8DxA1UksuxjTkjHi5x6TyeodqiU0mo92Y3To3S1+LYjxfFxtP5yVwa3oHzndg8bLYKGVNbmxZl9jCGD7h/zOXPPk0JfFpEzlSJk1thYKP6T12SWkaTyTKHO+y5oHi6/YpCovp3RF0TJB8wkHoDra+8DvWdTaxtozJ+HYlCLTaM44KiIAn84wWcOfdmHQfityusJqcVJFppq0ERFZoREQBEXnUThjHPcbNaC4nmAFz4ICtNJuHCOjq5qdtK6XinZS/jQ0FwAzADIdhuNu5av5RLfUHe3H8NU/iNaZ5pZXbZXveetzi79q8YoS9zWt9JxDR1k2HiV10o56mdbaN4z55SQVHFmPjWB+Qm5AOzXYX1a+1Qjhk0+NFCKaB1p5m3c4bYothI5nONwOYBx5lPKeOOkpWtJyxwRAE7gyNlie5q5V0mx59dVzVD9sjiQPosGpjexoAUxVspujVr3o6KSaRscTHSPcbNa0EuJ6AF4Lo7gl0EbQUrZpG/0mdoc4ka42HW2Mc2qxdznqCtuiUrK/wfgDrpWh080VPf5uuV468pDR2OKzazyeqgNvFWRvdzPjcwH7Qc63crxRc9TL0o5Fx/R6ooZjDUxmN4Fxva5u5zXDU4f/AHUtaui+G7BGT4W+UgZ6dzXtO/K5zWPHUQ4H7IXOi6J2Q1RafARpO6KqfRuP5ucF7BzStFzbmzMB+4FfK5O0IqTHiVC4bqiIdjnhrvBxXWKiXJUSAadcLUWF1Ig83dM7IHuIeGBuYkNGsG5sL9oUd+URH6i/2zfwKuuErEvOMWrH3uBKYx1RgR/FpUZ6lSijG2dbaK495/Rw1IjMfGgnISCRZxbtG0G1+1bZa7R3DfNqOnh/RRRsPW1gB8brYrkWRfT3TqPCYY5HRmV0j8jWtcG7GlziSQdQ6t4UG+URH6i/2zfwLVeUFiearpoAdUcTnnrkdb4RjvVUrooqiGzqPQDTkYtDLIIHQiOTJrcHBxyh2ogDZcbt4UpUH4GcN4nCIDvmc+U/acQ33GtWs4WeE00I81pT/SHtu5+3iWnZYfpCNl9g17worfYq9iV6S6eUOHaqiYB9riNvLkP2RsHSbBV/iHlDRgkQUb3DcZZGs91od8VS00znuc57i5zjdznElxJ2kk6yV8LooonUW0fKGqPU4vaP/Ctjh/lDMJAno3NG8xSB9vsua2/eqURNKMtnWejWl9JiMZfTSh9vSaeS9l/pNOsdew863K5F0dx+ahqY6iE2cw6xue35zHc7SNXcdoC6yw6ubPDHKz0ZGNe3qc0OHgVElRadms0x0qjwykdUSNLwHNaGtsC5zjYC51DeeoFV78oeD1KX2jP3L88oXErQ0kAPpvfIR0MaGt8ZD3KkVUYqiWy7/lDwepS+0Z+5PlDwepS+0Z+5Ugi3SjNTLv8AlDwepS+0Z+5bTCOHjD5nBsrJae/znhrmDrLCSOu1lz4iaUNTOyopQ5oc0hzSAQQbgg6wQRtFl9KueAvGTNhpic65p5HMF9oY4B7OzW4Dq6FYy5vY6I+Jpmsa5ziGtaCXEmwAAuSTuAC5i4R9NnYpVl7SRBHdsLT9G+t5H0nEA9Ayjcp5w4ad2H8nwO1mxqCOba2Lt1Od0ZRvKpdXFdyJMK4OBTg+zltfUN5LT/R2kbSNRlPQNjem53BRHgy0DdilTywRTxEGV2zNvbG08538wvvIXS8MLWNa1oDWtADQBYAAWAA3ABJPsIo+0RFzLI/ptXGOnyjbI7L9ka3fADtXzoN/wp/9x1+4fsWBwgHXBzcv/KvTQCq5MsfMQ8dosfgO9fO1/wCVT8V7Wee//UlqrbHy6KukcNoeHjuDgrJUO07ws8mdo1Wyv6NfJPiR3Lp1sHLHa7blZlcbJVQ1bZo2SN2OF+rnHWDqXpLEHtLXC4IsQd4O1QLRbSLzd2SQ/m3Hb9A8/Ud/ep8x4IBBBB1gjWCF1wZlljffuVCamiB4ro1PSv4yDM5oNwW+mzoIG0dPevei09kaLSxh/S05T2jZ8FN14yUcbjdzGk85aD8QuX2aUHeKVfDlE+m0/uuiPwaZmU5Yad73HpAA6yL2C3tDC8C8hBe7bb0W8zW9A5969o4mtFmgAcwFh4I+YAtBOtxsBz6rnwXohGS3nK/YtJrln2iIupYWo0qxmmpKSWSqvxNsjgAXF2fkZQBtvdbdVN5QeJ5aalgB/rJHSHqjbYeMngtStmM038vaJ+pSfck/iLdaHz6OVVZFHS0bhMLyML2Pygs5V9byLi19YVFq1fJ+wzPV1M5GqKIMH1pHX/wxnvXRqkSmTvhpxnzfCpGg2dO5sQ+qbuk9xpHaub1cflD13KooeYSyHrJYxvwf3qnEjwZLkkPB/ggrMSpYXC7TJmeNxYwF7geg5bdq6rVBcAFEHV88hH9XAQOgve0fBrlfqmXJUQiIoKIRwy1ojweoB2yGNg6zI1x91rlzUrl8oTGddJSg/SmeP7uP/wAippdY8HOXJIeD6hM2KUTAL/n2PPVGeMd4MXUeIVghhkldsjY556mtLj8FRvAFgvGVs1QRyYI8o+vIf2Ma77ysnhcxLiMIqtdjIGxD7bg13u5lMt2UuDmeaYvc5ztriXHrJufErbaGYb5ziNHFa4dNHf6rXZ3+60rTKwuAzDuNxUP3QwyP7XWjHg93crfBC5OikReFdVthikkd6MbHPPU1pcfALidTmPhQxLzjFqxw2Nk4sdUbQw+81yi7Wkmw1k6h17l91FQZHue70nuLj1uNz4lbzQDDPOcTo47XBma5w/VZ+cd4MK7cI5HSJljwzDQX+hS04vuvkYBbrJFusrljE8RkqZpJpTmfI4uceknd0DYOgBXtw84vxWHxwg2M8oB6WRjO73uLXP6mPkqRsdH8DlramKnhHLkdYE7Gi13Od0AAnsXQ+jvBJhtIxodA2oktypJ2h9zvsw3a0dFu0rnXBscqKOXjaeQxSZS3MA0nKbXHKBG4dy3v5VMX9ek+7D/DWtNmJov/ABLg8wyoYWvo4Rf50bGxvHU5gBXNmluBeY1tRT5swifZrjtLSA5l7b8rhfputp+VTF/XpPuw/wANR3EMQlqJXyzPMkjzdznWuTa27VsAGrmRJoNpmOF1JwYvJwihv+hb3AkDwsuWiV1rojQeb0FJERYsgiBHTkGbxusmbEo3hyxLjcVLBsgiYz7TryO8Ht7lXi2+l2J+c19XNufNIR9UOys90Ba+hozNLHE3bI9rB1ucGj4qlwSy8tCuCDDpaCmlqYXPlljbI48bK22cZmgBjgBZpC3f5F8H9Wd7ef8AGppTQNjY1jRZrWhoHMALDwC9FytnSiqtK9DNHcMbG6pp5QJCQ3JJUv1tAJvZ+rao553oj+hqO+q/Gp7w0YN5xhUjgLugc2UdQOWT3HOPYublcd0S9jofg0xjBBLLBhokY+Roe4ScacwZq1GQnZn2Dn6FvOETTRuF0bpNRmfdsLDvfbW4j6LRrPYN65+4PsdbRYlTTPdljDi2Q6zZj2lrjYaza4OrmTTvS9+J1b5nXEY5MTD8yMHVf9Y7T0m2wBNO4vY0NRUOke573Fz3kuc46y5xNyT0krP0d0fmr6mOnhF3PO0+ixo9J7v1QP2DaVro4y5wa0FznEAAC5JJsABvJK6U4L9AhhlNmkANTKAZDtyDa2MHmG/nPQAqboxKyQ6M6OQ4fTR08I5LBrJ9J7j6T3dJPdqGwLaoi4nQIiICL6e014o3/RcQepw/e0KL4Difm87Hn0djvqnb3aj2KxsUoRPC+M/OGo8x2tPfZVXLEWOLXCxaSCOYjUV8jrIuGVZF9NHkzJxlqRbrXAgEawdhXxPA17S1wu1wsQd4UQ0R0kDbQSmw/wCW47v1T+zu5lM19HFljlja/U9EZKSsrfH9HH0ziRd0ZOp3N0O5j07/AAXnhGkU1NqaczPoO2dn0VZb2Aggi4O0HYVHcR0IhkJMZMR5hrb3buwrxZOklCWrCzjLE07gftHpxTv9MOjPSMw72/uWb/Oik/TN8fhZRt2gU26SM9eYfsK9INAHn05Wgfqgn42VRydVw4/X7mqWTwbCt03iGqFrpHHUNRAvu6T1WWwwWjl1zTm8rxa26Nu3KB4ns5l+4Vo5BTa2tu76btbuzcOxbRenHCberI/0XB0ipcyCIi9B0C534dMU43FOLGyCJjftOvI7wc3uXRC5K0vxPzmvq5tofNIR9UOys90BXDkmRqF0DwC4ZxeHPlI1zTOIP6rAGD3g/vXP111doHhnm2G0cRFi2FhcP1nDO/3nFbPgyJUflBA+fU3N5v8A+V9/2KrVdvlCYQXRUtSBqY58Tz0PAcy/axw+0qSWx4MfJaXk/wBc1tdURkgGSEFvSWP1gdjyexX0uP8ACMVlpJ454XZZI3ZmnwII3ggkEbwSrrwbh/pHMHnUEscm8xgSMPSLkOHUQesqZI1MtVFXX5d8L/t/Zf6l41nDxhwjfxYmc/KcgMdgXW5NyXaheymmVaKp4UcY86xWqcDdrHcU3qjGU2+3nPaoovp7y4kk3JNyecnWT3rIwtkTp4hO4tiL28Y4AkhmYZ7AaybX2LsczovgfwDzTC4i4WfOTM7ns4Dix9wN7yo75QlcW0tJFufK55+wyw8ZPBSzA+EzDKmWOnp5iXu1MbxUrRqaTa5aANQKgvlEsN6A7vz47fzX7FzXJb4KaV0+TxQDLWzW1l0cYPQA57v8Te5UsrI4IuEODDTNDU5hFK5rw9oLsjgMpzNGuxFtYB2dOq5cErk6EUP4WsT4jCKog2MjREP+44Nd7pcvocLGEeus+7IP8irvhm09pK2nggpZhKOMMkmUOAGVpawXcBfW5xt0dS5pbltlSqy+AXDOMxGSUjVDCbdDpHBo90P8VWivfyfcNyUdTMdsswYPqxt/E93crlwQuSO+UFXF1ZTRbmQl/a95HwjHeqqVj8PMZGKNJ2Gnjt2PkB8VXC2PAfJKtGeDOvxGHjoGx8XmLQXvykkbbCx1blt/yG4r9GD2v+lbDgo4UIMPidTVQcIy8vZI0F2Uutma5o12uLggHaVZ8fCthB/9bGOsSN8C0KW2akioPyG4r9GD2v8ApT8huK/Rg9r/AKVcP5UsI9ei979yflSwj16L3v3LNTNpFUYVwGYjx8XHCERZ2mQiQk5A4F1hl1m1wrs0qxLzWhqpr2McMjh9YNOX3rL9wPSekrg80s7Jslg7Lfk3va9xvse5RLhxxLisKcwHXNLHH2AmR3hH4rLbZvCOdFL+CfDePxelFtUbnSn/ALbSW+/lUQVs+T3huapqp/0cTYx1yOzHwj8V0fBC5LzREXE6HhX0bZopIn62yMcx3U5pafArkKvonQSyRP8ASje5jutri0+IXYi5r4ZsLEGLzFtrTNZLYbi4ZXd7mE9quBMiDoim3BZoL/KdUTIP6PDldL+uTfJGOuxJ6B0hdHsQTHgU4PbZa+obt/4dp5thlI6dje07wrlXzGwNAAAAAsANQAGwAbgvpcW7OiVBERYaEREAUT0x0eL7zxi5A5YG8D5w6QNvR1KWIuWXEskdLJlFSVMp9STAtMXRAMmu9g2O+e38Q8Vssf0ODyZILBx1lmxp+r9E9GzqUNnp3RuLXtLXDaCLFfGccvTSv/jPG1LGy06LEIpm5o3hw6No6xtHaslVDHK5pu0lpG8Eg94W1g0sq2f83N9YA+Nr+K9kOvX51+x2Wdd0WSir/wDnxVf2f3T+JY0mkdZMQ0SOudjYwAT1ZRddH12Psmb68Sc4pjkNOOW7lbmDW49m7rK+sLEjmmSUWc/Yz6Dfmt695PP1LSaO6KFjhLPrftDTrsedx3u+HwlK743Of3p7eF/Z0jb3YREXcs1WlOJ+bUNVNexjhkcPrBpy+9ZckLobhzxxsOG8Tfl1D2tA35GEPeeq4aPtBc8rpDgiRn4BhvnNXTw/pZY2Hqc8B3hcrrxosFzfwK4Xx2LROtcQsklPXbI3xeD2LpFZM2Jr8fwSKtppaeUXZI2xttB2tcOkEAjqXL2lmiNRhs5inbquckgHIkbztPPzt2jxPWKxcSwuGpjMc8bJWHa14Dh169h6RrWJ0a1Zx6i6AxXgFoJSTDJNBfcCJGDseM3vLTO8nbmr++D/AHVepEaWUwiub5O3/X/3H+6nydv+v/uP91NSGllMoro+TsPXz7AfxU+TsPXz7AfxU1IaWaTgEwjjcQlmI1QRG3Q+Q5R7okVjcL+ij6/DyYm5pYHcY1o2ubYiRo5zlNwN5aAs/g/0CZhMMjGymV0jw5zy0M1AWaALnUNZ27ypUob3stLY40X4umNJ+CXD695kcx0MrtbnwkNzHnc0gtJ6bXPOoo/yeIr6q2S3TE0nvDh8FepEaWUkiuz5O8frz/Yt/Gnyd4/Xn+xb+NNSGllJrqLgvwzzfCaNpFi6PjD1yEyfBwHYoSPJ3i31r7b7RNBtv159Stymp2xsaxos1rQ0DmAFh4BTJ2UlRWnDfoa+qgjqYWl0lOHB7QLudEdZIG8tIvbmLuZUEuzFCdJeCHDq1zn5HQSO1l8JDQ487mEFpPSACedIyoNHNKK46nyd3X/N1wt+vDr72v19yxfk81PrkXs3/iVakTTKnRWy3yeajfWxdkT/AMS+/k8Teux+yd+NbqQpkh4AsNyYfLKds0xt9WNoaPezrQeULiV5aOAfNa+V32iGM/wvVq6I6PDD6KGmDs/FtN3WtmcXFzjbdrcVFdNuCNuJ1ZqHVT4+Q1mQRtcAG32HMNtyVzT3sqtjnVdBcAuG8Xhr5SNc0zz9lgDB4h/etT8neP15/sW/jVmaM4CygpIaZji5sTbZjYFxJLnEgbLkkrZSTRiRtERFBYXLfCZi3nOK1b9zX8U3qjGT/EHHtXUZCqGTye2OJJrnkkkkmJtySbn56qLSJaspJdF8B+EcThbZCNc8j5OnKDxbPBl+1aD5O8frz/Yt/GrVwjDGUtPFBH6MTGsbfaQ0AXPSbXWydhIy0RFBQREQBERAEREAWPWYfFMLSMa4dI1jqO0diyEWNJ7MEaqNBIHHkPezouHDxF/FY35Px+nP3B+JS5F530uJ/lOfpQ8EZp9A4R6b3u6NTR4C/it3Q4VDALRsDeneesnWVloukMMIfhRShFcIIiLqUFUWIeUCyOaVjKIvax7mtfx4GfKSA7LxZsDa+0qx9LMV81oaqa9jHE8t+tlIZ7xC5JVxVkydG70t0snxOoM01hqysY2+WNvML7desneewDSIt9ofodUYnUCKIENBHGSW5Mbd5J3u5m7T1XI6cEFrcAGAFlPPVOGuZwYz6kd8xHQXkj7CthYmE4XHSwRwxNysjaGtHQN55ydpO8krLXFu2dEERFhoREQBERAERYmJ4pHTsDpCQCbahc3sT+xY2oq2Y3RlotF/PSk5XLdq2ck8rq/+bLOosbhmjdI11mt9LNqy79d1EcsJOk0YpxfDM9Fo26Z0pdlzn6xabfvA7Fi6TYvxVRTDO5rAc78pOttxYEDaNR71Es8FHUnZjnGrJMi01LpXTyNkcHEZG5iCLHLsuOfWR3rQzSGRlVPHVS2BFhZzQLuu1o5XULj9qyXURSuO/wCvgx5F2Juij2F4wynpIn1Eji59yL3c469Vui1lnYVpFBUuLYycwF7OFiRzjcVcc0XSvd9ilNM2aLExPE2U8ed97XsLaySdg8FD8FxJ0spllqJAWZnujAJbkaLkbbAXNrW+KnJnjCSj3ZkppOidotLT6XUz3sY1zruIAu0gAk2AK/a7SumheWOcSRqOUXAPNfnVetjq9SN1x5s3KLVN0lpzC6UOORrg08k3zG2q2/ascaaUmvlu1C98rtfQOlHmxrmSGuPk3qLX4fjsM7Hva6wZ6WYWsNtz0aisL+elLmtmdb6WU2/fbsR5saSba3GuPk3qLB/lmLjxDc57X2arWzbdmxeNFpJBMXhjjyGlxJBAyjabqvUhdWNSNoi1f85KfiRKXENJIFwcxI22btK/MN0mp6h+Rjjm3Bwte2225Z6sLStbjUvJtUWkqNL6ZjnNLnXa4tIDTtBsbbrLGxTFHPqaNsTyGvs85SRmaSCLjms1ymWeCWzsxzRJEWFHi0bp3Qi+doudWoDVv+0FmrqpJ8FJ2ERFpoREQBERAEREAREQBERAEREAREQGFjODQ1kD4J25o32zC5bexDhraQRrAUU/IxhHq7vbS/iU4RbYohcHA7hDTfzXN0OklI7s1j2qWUGHRU7BHDGyNg2NY0NaOwLIRLAREWAIiIAiIgCIiAKMaV/naikh535j1XA+AcpOvJ1KwuDyxpcNjiBmHUdo2lcssNcdJMlqVEXpoWOxGpdlbliYdVha+Vo2feWkyubh+bWBLPrt9FrdQ+9fuVhtpIwXEMaC/wBLUOV9bn2navwUceTJkbk+jlGXbfZs2rzy6Vvv59/9HN4r9/ch+N1VPPHDBSgOcXC1mkZRYjWSO/qN19SVUTMRPHOAZFGGC4LrnINwB+k4qWU2HxRm7I2tJ3taAfBfM+GQvN3xMcectaT32R9PJ/etXa+Ww9N8kWwp4dNWVLG2jaxwbqsCbDd9m5+ssJ0ZZhrANs03eBcDxaO9TsUrAzIGNyWtlsMtua2xfJoYyGji22braMos09A3I+mdc9n+7e49P6+ZCMZ5FYxpeIxFGxrHOaXtFm/Rsd5Ou25bPRqkD6l8/HtlIbZ2VhZrda20AbGlSSpoIpbcZG19tmZoNu9fUFMyMWY1rRzNAHwWx6Zqepva77/3QWOnZrNLagMpJP1rNHadfhdarEmCDDGNtZzwwHnJdy3eAK2mkmFyVIiY22QPBfc2Ntmrn1EraS0rHgBzGuA1gEA2O611U8cpyl8qX8muLbfyo07NH42xQuLTxkLLi2q7wM2vn5QUdwXE6eOlmzkGZ2a12kk3bybG1ttyp+sQYVBcniY9e3kN18+5ZPp904Ug8fghMkB80pIhtmlLj1XyN8CFthStfilg1obFHrFhY8nVfp5Y7lJPMY7tPFtuz0eSOT9Xm7F9NpmBxcGNDnai6wuR0nesj01Vv49l/Zix/wAexXzSRR1MjRYSTNbq2Bou63VcgL7ZEJmRw+dR2uMrOKcCHHVtDdZ186nrKOMNLAxoadrQ0ZT2bF5w4XCw3bExp5w0A99lz+yPbftT58/Mz0mQnHHmGskDRcmJsbetzGs+F1jSRGGWaBmtz2xxDrOQv7zfsKsJ9DEXZzGwuFuUWgu1bNe1PMIs+fi2Z73zZRmvz3tdJdI2277+zDxb8kPrI4oKyCOX+qijFrgkEkOJcR0v+C9mVEc9dx0Q/NwRkucBYEhrv3+BUqqaKOW3GMa+2zMAbdV1+x0cbWlgY0NO1oAAN9txvXT7O75VXfx+C+RvpuyMaM4M2emkMo/rX3uNRs0jYd3KusSSjlfVyCmdl82jDWk6zqbbLr3k5tamsUTWANaA0DYALAdgX5FTMaXFrWguN3EAAk8551v2ZaYrxy+/1Zvp7JER0axCCGKSeV7jI5+VxIJP0ha3RrPUpfFKHNDhscAR1EXC8HYZCRYxMtfNbK22bntbaskBdcMJQWllQi4qj9REXYsIiIAiIgCIiAIiIAiIgCIiAIiIAiIgCIiAIiIAiIgCIiAIiIAiIgCIiAIiIAiIgCIiAIiIAiIgCIiAIiIAiIgCIiAIiIAiIgCIiAIiIAiIgP/Z"/>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solidFill>
                <a:srgbClr val="5F5F5F"/>
              </a:solidFill>
            </a:endParaRPr>
          </a:p>
        </p:txBody>
      </p:sp>
      <p:grpSp>
        <p:nvGrpSpPr>
          <p:cNvPr id="2" name="Group 89"/>
          <p:cNvGrpSpPr/>
          <p:nvPr/>
        </p:nvGrpSpPr>
        <p:grpSpPr>
          <a:xfrm>
            <a:off x="160983" y="1002042"/>
            <a:ext cx="2207788" cy="1809189"/>
            <a:chOff x="146649" y="463282"/>
            <a:chExt cx="1656272" cy="1356892"/>
          </a:xfrm>
        </p:grpSpPr>
        <p:sp>
          <p:nvSpPr>
            <p:cNvPr id="77" name="Rectangle 76"/>
            <p:cNvSpPr/>
            <p:nvPr/>
          </p:nvSpPr>
          <p:spPr>
            <a:xfrm>
              <a:off x="146649" y="655608"/>
              <a:ext cx="1656272" cy="11645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3" name="TextBox 62"/>
            <p:cNvSpPr txBox="1"/>
            <p:nvPr/>
          </p:nvSpPr>
          <p:spPr>
            <a:xfrm>
              <a:off x="268333" y="463282"/>
              <a:ext cx="1350819" cy="311614"/>
            </a:xfrm>
            <a:prstGeom prst="rect">
              <a:avLst/>
            </a:prstGeom>
            <a:solidFill>
              <a:schemeClr val="bg1"/>
            </a:solidFill>
          </p:spPr>
          <p:txBody>
            <a:bodyPr wrap="square" lIns="34281" tIns="17140" rIns="34281" bIns="17140" rtlCol="0">
              <a:spAutoFit/>
            </a:bodyPr>
            <a:lstStyle/>
            <a:p>
              <a:pPr algn="ctr"/>
              <a:r>
                <a:rPr lang="en-US" sz="1200" b="1" dirty="0" smtClean="0">
                  <a:solidFill>
                    <a:srgbClr val="5F5F5F"/>
                  </a:solidFill>
                </a:rPr>
                <a:t>MOBILE APPLICATION FRAMEWORK</a:t>
              </a:r>
            </a:p>
          </p:txBody>
        </p:sp>
      </p:grpSp>
      <p:grpSp>
        <p:nvGrpSpPr>
          <p:cNvPr id="7" name="Group 87"/>
          <p:cNvGrpSpPr/>
          <p:nvPr/>
        </p:nvGrpSpPr>
        <p:grpSpPr>
          <a:xfrm>
            <a:off x="187814" y="4608421"/>
            <a:ext cx="2207788" cy="1453072"/>
            <a:chOff x="149525" y="3094007"/>
            <a:chExt cx="1656272" cy="1089804"/>
          </a:xfrm>
        </p:grpSpPr>
        <p:pic>
          <p:nvPicPr>
            <p:cNvPr id="36878" name="Picture 14" descr="http://upload.wikimedia.org/wikipedia/commons/5/53/Jquery-mobile-logo.png"/>
            <p:cNvPicPr>
              <a:picLocks noChangeAspect="1" noChangeArrowheads="1"/>
            </p:cNvPicPr>
            <p:nvPr/>
          </p:nvPicPr>
          <p:blipFill>
            <a:blip r:embed="rId3" cstate="print"/>
            <a:srcRect/>
            <a:stretch>
              <a:fillRect/>
            </a:stretch>
          </p:blipFill>
          <p:spPr bwMode="auto">
            <a:xfrm>
              <a:off x="508959" y="3899828"/>
              <a:ext cx="992038" cy="272642"/>
            </a:xfrm>
            <a:prstGeom prst="rect">
              <a:avLst/>
            </a:prstGeom>
            <a:noFill/>
          </p:spPr>
        </p:pic>
        <p:pic>
          <p:nvPicPr>
            <p:cNvPr id="36880" name="Picture 16" descr="http://nhousestudios.com/wp-content/uploads/2012/10/logo-sencha.jpe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16200000">
              <a:off x="-53873" y="3463366"/>
              <a:ext cx="787580" cy="347910"/>
            </a:xfrm>
            <a:prstGeom prst="rect">
              <a:avLst/>
            </a:prstGeom>
            <a:noFill/>
          </p:spPr>
        </p:pic>
        <p:sp>
          <p:nvSpPr>
            <p:cNvPr id="86" name="Rectangle 85"/>
            <p:cNvSpPr/>
            <p:nvPr/>
          </p:nvSpPr>
          <p:spPr>
            <a:xfrm>
              <a:off x="149525" y="3151517"/>
              <a:ext cx="1656272" cy="103229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7" name="TextBox 86"/>
            <p:cNvSpPr txBox="1"/>
            <p:nvPr/>
          </p:nvSpPr>
          <p:spPr>
            <a:xfrm>
              <a:off x="652733" y="3094007"/>
              <a:ext cx="672860" cy="176003"/>
            </a:xfrm>
            <a:prstGeom prst="rect">
              <a:avLst/>
            </a:prstGeom>
            <a:solidFill>
              <a:schemeClr val="bg1"/>
            </a:solidFill>
          </p:spPr>
          <p:txBody>
            <a:bodyPr wrap="square" lIns="34281" tIns="17140" rIns="34281" bIns="17140" rtlCol="0">
              <a:spAutoFit/>
            </a:bodyPr>
            <a:lstStyle/>
            <a:p>
              <a:pPr algn="ctr"/>
              <a:r>
                <a:rPr lang="en-US" sz="1300" b="1" dirty="0" smtClean="0">
                  <a:solidFill>
                    <a:srgbClr val="5F5F5F"/>
                  </a:solidFill>
                </a:rPr>
                <a:t>Others</a:t>
              </a:r>
            </a:p>
          </p:txBody>
        </p:sp>
        <p:pic>
          <p:nvPicPr>
            <p:cNvPr id="21506" name="Picture 2" descr="http://alightdigital.com/adagency/wp-content/uploads/2013/05/css3-html5-javascript-logo.png"/>
            <p:cNvPicPr>
              <a:picLocks noChangeAspect="1" noChangeArrowheads="1"/>
            </p:cNvPicPr>
            <p:nvPr/>
          </p:nvPicPr>
          <p:blipFill>
            <a:blip r:embed="rId5" cstate="print"/>
            <a:srcRect/>
            <a:stretch>
              <a:fillRect/>
            </a:stretch>
          </p:blipFill>
          <p:spPr bwMode="auto">
            <a:xfrm>
              <a:off x="479406" y="3233100"/>
              <a:ext cx="922707" cy="541322"/>
            </a:xfrm>
            <a:prstGeom prst="rect">
              <a:avLst/>
            </a:prstGeom>
            <a:noFill/>
          </p:spPr>
        </p:pic>
      </p:grpSp>
      <p:sp>
        <p:nvSpPr>
          <p:cNvPr id="70" name="Left-Right Arrow 69"/>
          <p:cNvSpPr/>
          <p:nvPr/>
        </p:nvSpPr>
        <p:spPr bwMode="auto">
          <a:xfrm>
            <a:off x="2460785" y="3667125"/>
            <a:ext cx="1856483" cy="814251"/>
          </a:xfrm>
          <a:prstGeom prst="lef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46017" tIns="23009" rIns="46017" bIns="23009"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r>
              <a:rPr lang="en-US" sz="1300" b="1" dirty="0" smtClean="0">
                <a:solidFill>
                  <a:srgbClr val="FFFFFF"/>
                </a:solidFill>
                <a:latin typeface="Arial" pitchFamily="-106" charset="0"/>
              </a:rPr>
              <a:t>Mobile APIs / SDKs</a:t>
            </a:r>
            <a:endParaRPr lang="en-US" sz="1300" b="1" dirty="0">
              <a:solidFill>
                <a:srgbClr val="FFFFFF"/>
              </a:solidFill>
              <a:latin typeface="Arial" pitchFamily="-106" charset="0"/>
            </a:endParaRPr>
          </a:p>
        </p:txBody>
      </p:sp>
      <p:sp>
        <p:nvSpPr>
          <p:cNvPr id="21518" name="Rounded Rectangle 21517"/>
          <p:cNvSpPr/>
          <p:nvPr/>
        </p:nvSpPr>
        <p:spPr>
          <a:xfrm>
            <a:off x="4331368" y="2402914"/>
            <a:ext cx="4150024" cy="3590591"/>
          </a:xfrm>
          <a:prstGeom prst="roundRect">
            <a:avLst>
              <a:gd name="adj" fmla="val 6633"/>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FFFFFF"/>
              </a:solidFill>
            </a:endParaRPr>
          </a:p>
        </p:txBody>
      </p:sp>
      <p:sp>
        <p:nvSpPr>
          <p:cNvPr id="119" name="Rounded Rectangle 118"/>
          <p:cNvSpPr/>
          <p:nvPr/>
        </p:nvSpPr>
        <p:spPr>
          <a:xfrm>
            <a:off x="5921263" y="4037202"/>
            <a:ext cx="1049191" cy="3979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400" b="1" dirty="0" smtClean="0">
                <a:solidFill>
                  <a:srgbClr val="5F5F5F"/>
                </a:solidFill>
              </a:rPr>
              <a:t>SECURE</a:t>
            </a:r>
            <a:endParaRPr lang="en-US" sz="1400" b="1" dirty="0">
              <a:solidFill>
                <a:srgbClr val="5F5F5F"/>
              </a:solidFill>
            </a:endParaRPr>
          </a:p>
        </p:txBody>
      </p:sp>
      <p:grpSp>
        <p:nvGrpSpPr>
          <p:cNvPr id="10" name="Group 112"/>
          <p:cNvGrpSpPr/>
          <p:nvPr/>
        </p:nvGrpSpPr>
        <p:grpSpPr>
          <a:xfrm>
            <a:off x="512265" y="10433751"/>
            <a:ext cx="1435293" cy="1184397"/>
            <a:chOff x="5445022" y="1348883"/>
            <a:chExt cx="1802376" cy="1486927"/>
          </a:xfrm>
          <a:effectLst/>
        </p:grpSpPr>
        <p:grpSp>
          <p:nvGrpSpPr>
            <p:cNvPr id="11" name="Group 78"/>
            <p:cNvGrpSpPr/>
            <p:nvPr/>
          </p:nvGrpSpPr>
          <p:grpSpPr>
            <a:xfrm>
              <a:off x="5445020" y="1348883"/>
              <a:ext cx="1802375" cy="1076893"/>
              <a:chOff x="2722259" y="192502"/>
              <a:chExt cx="1605435" cy="959224"/>
            </a:xfrm>
            <a:effectLst/>
          </p:grpSpPr>
          <p:sp>
            <p:nvSpPr>
              <p:cNvPr id="152" name="Arc 151"/>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3" name="Arc 152"/>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4" name="Arc 153"/>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5" name="Arc 154"/>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12" name="Group 84"/>
            <p:cNvGrpSpPr/>
            <p:nvPr/>
          </p:nvGrpSpPr>
          <p:grpSpPr>
            <a:xfrm>
              <a:off x="5940205" y="1945465"/>
              <a:ext cx="885074" cy="890342"/>
              <a:chOff x="3163335" y="723900"/>
              <a:chExt cx="788364" cy="793057"/>
            </a:xfrm>
            <a:solidFill>
              <a:srgbClr val="0070C0"/>
            </a:solidFill>
            <a:effectLst/>
          </p:grpSpPr>
          <p:sp>
            <p:nvSpPr>
              <p:cNvPr id="148" name="Freeform 147"/>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49" name="Freeform 148"/>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50" name="Freeform 149"/>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51" name="Freeform 150"/>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grpSp>
        <p:nvGrpSpPr>
          <p:cNvPr id="13" name="Group 155"/>
          <p:cNvGrpSpPr/>
          <p:nvPr/>
        </p:nvGrpSpPr>
        <p:grpSpPr>
          <a:xfrm>
            <a:off x="715412" y="10636951"/>
            <a:ext cx="1435293" cy="1184397"/>
            <a:chOff x="5445022" y="1348883"/>
            <a:chExt cx="1802376" cy="1486927"/>
          </a:xfrm>
          <a:effectLst/>
        </p:grpSpPr>
        <p:grpSp>
          <p:nvGrpSpPr>
            <p:cNvPr id="14" name="Group 78"/>
            <p:cNvGrpSpPr/>
            <p:nvPr/>
          </p:nvGrpSpPr>
          <p:grpSpPr>
            <a:xfrm>
              <a:off x="5445020" y="1348883"/>
              <a:ext cx="1802375" cy="1076893"/>
              <a:chOff x="2722259" y="192502"/>
              <a:chExt cx="1605435" cy="959224"/>
            </a:xfrm>
            <a:effectLst/>
          </p:grpSpPr>
          <p:sp>
            <p:nvSpPr>
              <p:cNvPr id="163" name="Arc 162"/>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4" name="Arc 163"/>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5" name="Arc 164"/>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6" name="Arc 165"/>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15" name="Group 84"/>
            <p:cNvGrpSpPr/>
            <p:nvPr/>
          </p:nvGrpSpPr>
          <p:grpSpPr>
            <a:xfrm>
              <a:off x="5940205" y="1945465"/>
              <a:ext cx="885074" cy="890342"/>
              <a:chOff x="3163335" y="723900"/>
              <a:chExt cx="788364" cy="793057"/>
            </a:xfrm>
            <a:solidFill>
              <a:srgbClr val="0070C0"/>
            </a:solidFill>
            <a:effectLst/>
          </p:grpSpPr>
          <p:sp>
            <p:nvSpPr>
              <p:cNvPr id="159" name="Freeform 158"/>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0" name="Freeform 159"/>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1" name="Freeform 160"/>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2" name="Freeform 161"/>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grpSp>
        <p:nvGrpSpPr>
          <p:cNvPr id="16" name="Group 166"/>
          <p:cNvGrpSpPr/>
          <p:nvPr/>
        </p:nvGrpSpPr>
        <p:grpSpPr>
          <a:xfrm>
            <a:off x="4740104" y="2620814"/>
            <a:ext cx="3247275" cy="2309092"/>
            <a:chOff x="5445020" y="1348883"/>
            <a:chExt cx="1802375" cy="1486923"/>
          </a:xfrm>
          <a:effectLst/>
        </p:grpSpPr>
        <p:grpSp>
          <p:nvGrpSpPr>
            <p:cNvPr id="17" name="Group 167"/>
            <p:cNvGrpSpPr/>
            <p:nvPr/>
          </p:nvGrpSpPr>
          <p:grpSpPr>
            <a:xfrm>
              <a:off x="5445020" y="1348883"/>
              <a:ext cx="1802375" cy="1076893"/>
              <a:chOff x="2722259" y="192502"/>
              <a:chExt cx="1605435" cy="959224"/>
            </a:xfrm>
            <a:effectLst/>
          </p:grpSpPr>
          <p:sp>
            <p:nvSpPr>
              <p:cNvPr id="174" name="Arc 173"/>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75" name="Arc 174"/>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76" name="Arc 175"/>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77" name="Arc 176"/>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18" name="Group 168"/>
            <p:cNvGrpSpPr/>
            <p:nvPr/>
          </p:nvGrpSpPr>
          <p:grpSpPr>
            <a:xfrm>
              <a:off x="5940205" y="1945464"/>
              <a:ext cx="885074" cy="890342"/>
              <a:chOff x="3163335" y="723900"/>
              <a:chExt cx="788364" cy="793057"/>
            </a:xfrm>
            <a:solidFill>
              <a:srgbClr val="0070C0"/>
            </a:solidFill>
            <a:effectLst/>
          </p:grpSpPr>
          <p:sp>
            <p:nvSpPr>
              <p:cNvPr id="170" name="Freeform 169"/>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71" name="Freeform 170"/>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72" name="Freeform 171"/>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73" name="Freeform 172"/>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sp>
        <p:nvSpPr>
          <p:cNvPr id="178" name="TextBox 177"/>
          <p:cNvSpPr txBox="1"/>
          <p:nvPr/>
        </p:nvSpPr>
        <p:spPr>
          <a:xfrm>
            <a:off x="5217187" y="2951465"/>
            <a:ext cx="2354659" cy="661697"/>
          </a:xfrm>
          <a:prstGeom prst="rect">
            <a:avLst/>
          </a:prstGeom>
          <a:noFill/>
          <a:ln>
            <a:noFill/>
          </a:ln>
        </p:spPr>
        <p:txBody>
          <a:bodyPr wrap="square" lIns="45700" tIns="22849" rIns="45700" bIns="22849" rtlCol="0">
            <a:spAutoFit/>
          </a:bodyPr>
          <a:lstStyle/>
          <a:p>
            <a:pPr algn="ctr"/>
            <a:r>
              <a:rPr lang="en-US" sz="2000" b="1" cap="all" dirty="0" smtClean="0">
                <a:solidFill>
                  <a:srgbClr val="5F5F5F"/>
                </a:solidFill>
              </a:rPr>
              <a:t>Mobile </a:t>
            </a:r>
          </a:p>
          <a:p>
            <a:pPr algn="ctr"/>
            <a:r>
              <a:rPr lang="en-US" sz="2000" b="1" cap="all" dirty="0" smtClean="0">
                <a:solidFill>
                  <a:srgbClr val="5F5F5F"/>
                </a:solidFill>
              </a:rPr>
              <a:t>Cloud Service</a:t>
            </a:r>
            <a:endParaRPr lang="en-US" sz="2000" b="1" cap="all" dirty="0">
              <a:solidFill>
                <a:srgbClr val="5F5F5F"/>
              </a:solidFill>
            </a:endParaRPr>
          </a:p>
        </p:txBody>
      </p:sp>
      <p:sp>
        <p:nvSpPr>
          <p:cNvPr id="181" name="Title 180"/>
          <p:cNvSpPr>
            <a:spLocks noGrp="1"/>
          </p:cNvSpPr>
          <p:nvPr>
            <p:ph type="title"/>
          </p:nvPr>
        </p:nvSpPr>
        <p:spPr>
          <a:xfrm>
            <a:off x="258173" y="204538"/>
            <a:ext cx="9702469" cy="576345"/>
          </a:xfrm>
        </p:spPr>
        <p:txBody>
          <a:bodyPr/>
          <a:lstStyle/>
          <a:p>
            <a:r>
              <a:rPr lang="en-US" dirty="0" smtClean="0"/>
              <a:t>Oracle Mobile Cloud Service</a:t>
            </a:r>
            <a:endParaRPr lang="en-US" dirty="0"/>
          </a:p>
        </p:txBody>
      </p:sp>
      <p:pic>
        <p:nvPicPr>
          <p:cNvPr id="167" name="Picture 166" descr="Screen Shot 2014-06-25 at 3.20.27 PM.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9465" y="1419731"/>
            <a:ext cx="1772960" cy="1244758"/>
          </a:xfrm>
          <a:prstGeom prst="rect">
            <a:avLst/>
          </a:prstGeom>
        </p:spPr>
      </p:pic>
      <p:pic>
        <p:nvPicPr>
          <p:cNvPr id="168" name="Picture 167" descr="Screen Shot 2014-06-25 at 3.02.18 PM.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708424" y="1624265"/>
            <a:ext cx="604586" cy="1166991"/>
          </a:xfrm>
          <a:prstGeom prst="rect">
            <a:avLst/>
          </a:prstGeom>
        </p:spPr>
      </p:pic>
      <p:pic>
        <p:nvPicPr>
          <p:cNvPr id="169" name="Picture 168" descr="images.jpe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7502" y="2418351"/>
            <a:ext cx="345770" cy="345860"/>
          </a:xfrm>
          <a:prstGeom prst="rect">
            <a:avLst/>
          </a:prstGeom>
        </p:spPr>
      </p:pic>
      <p:pic>
        <p:nvPicPr>
          <p:cNvPr id="179" name="Picture 178" descr="Eclipse_Logo2014_New.jp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23473" y="2501728"/>
            <a:ext cx="997603" cy="233482"/>
          </a:xfrm>
          <a:prstGeom prst="rect">
            <a:avLst/>
          </a:prstGeom>
        </p:spPr>
      </p:pic>
      <p:grpSp>
        <p:nvGrpSpPr>
          <p:cNvPr id="19" name="Group 188"/>
          <p:cNvGrpSpPr/>
          <p:nvPr/>
        </p:nvGrpSpPr>
        <p:grpSpPr>
          <a:xfrm>
            <a:off x="3418182" y="2167757"/>
            <a:ext cx="2861760" cy="3606521"/>
            <a:chOff x="3670854" y="2076854"/>
            <a:chExt cx="2861760" cy="3606521"/>
          </a:xfrm>
        </p:grpSpPr>
        <p:grpSp>
          <p:nvGrpSpPr>
            <p:cNvPr id="20" name="Group 167"/>
            <p:cNvGrpSpPr/>
            <p:nvPr/>
          </p:nvGrpSpPr>
          <p:grpSpPr>
            <a:xfrm>
              <a:off x="3670854" y="2076854"/>
              <a:ext cx="2861760" cy="3606521"/>
              <a:chOff x="2753857" y="1557639"/>
              <a:chExt cx="2146879" cy="2704889"/>
            </a:xfrm>
          </p:grpSpPr>
          <p:sp>
            <p:nvSpPr>
              <p:cNvPr id="21516" name="Can 21515"/>
              <p:cNvSpPr/>
              <p:nvPr/>
            </p:nvSpPr>
            <p:spPr>
              <a:xfrm>
                <a:off x="3757741" y="3677363"/>
                <a:ext cx="549517" cy="508071"/>
              </a:xfrm>
              <a:prstGeom prst="can">
                <a:avLst/>
              </a:prstGeom>
              <a:solidFill>
                <a:srgbClr val="00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b="1" dirty="0" smtClean="0">
                    <a:solidFill>
                      <a:srgbClr val="FFFFFF"/>
                    </a:solidFill>
                  </a:rPr>
                  <a:t/>
                </a:r>
                <a:br>
                  <a:rPr lang="en-US" sz="1400" b="1" dirty="0" smtClean="0">
                    <a:solidFill>
                      <a:srgbClr val="FFFFFF"/>
                    </a:solidFill>
                  </a:rPr>
                </a:br>
                <a:r>
                  <a:rPr lang="en-US" sz="1400" b="1" dirty="0" smtClean="0">
                    <a:solidFill>
                      <a:srgbClr val="FFFFFF"/>
                    </a:solidFill>
                  </a:rPr>
                  <a:t>Users</a:t>
                </a:r>
              </a:p>
              <a:p>
                <a:pPr algn="ctr"/>
                <a:endParaRPr lang="en-US" sz="1400" b="1" dirty="0">
                  <a:solidFill>
                    <a:srgbClr val="FFFFFF"/>
                  </a:solidFill>
                </a:endParaRPr>
              </a:p>
            </p:txBody>
          </p:sp>
          <p:grpSp>
            <p:nvGrpSpPr>
              <p:cNvPr id="21" name="Group 166"/>
              <p:cNvGrpSpPr/>
              <p:nvPr/>
            </p:nvGrpSpPr>
            <p:grpSpPr>
              <a:xfrm>
                <a:off x="2753857" y="1557639"/>
                <a:ext cx="1272494" cy="868913"/>
                <a:chOff x="2753857" y="1557639"/>
                <a:chExt cx="1272494" cy="868913"/>
              </a:xfrm>
            </p:grpSpPr>
            <p:sp>
              <p:nvSpPr>
                <p:cNvPr id="21520" name="TextBox 21519"/>
                <p:cNvSpPr txBox="1"/>
                <p:nvPr/>
              </p:nvSpPr>
              <p:spPr>
                <a:xfrm>
                  <a:off x="2753857" y="1557639"/>
                  <a:ext cx="1272494" cy="230833"/>
                </a:xfrm>
                <a:prstGeom prst="rect">
                  <a:avLst/>
                </a:prstGeom>
                <a:noFill/>
              </p:spPr>
              <p:txBody>
                <a:bodyPr wrap="square" rtlCol="0">
                  <a:spAutoFit/>
                </a:bodyPr>
                <a:lstStyle/>
                <a:p>
                  <a:pPr marL="228560" indent="-228560"/>
                  <a:r>
                    <a:rPr lang="en-US" sz="1400" b="1" dirty="0" smtClean="0">
                      <a:solidFill>
                        <a:srgbClr val="5F5F5F"/>
                      </a:solidFill>
                    </a:rPr>
                    <a:t>Built-in APIs</a:t>
                  </a:r>
                </a:p>
              </p:txBody>
            </p:sp>
            <p:sp>
              <p:nvSpPr>
                <p:cNvPr id="124" name="Rounded Rectangle 123"/>
                <p:cNvSpPr/>
                <p:nvPr/>
              </p:nvSpPr>
              <p:spPr>
                <a:xfrm>
                  <a:off x="2827200" y="1802927"/>
                  <a:ext cx="890794" cy="172528"/>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Offline Sync</a:t>
                  </a:r>
                  <a:endParaRPr lang="en-US" sz="1100" b="1" dirty="0">
                    <a:solidFill>
                      <a:srgbClr val="FFFFFF"/>
                    </a:solidFill>
                  </a:endParaRPr>
                </a:p>
              </p:txBody>
            </p:sp>
            <p:sp>
              <p:nvSpPr>
                <p:cNvPr id="145" name="Rounded Rectangle 144"/>
                <p:cNvSpPr/>
                <p:nvPr/>
              </p:nvSpPr>
              <p:spPr>
                <a:xfrm>
                  <a:off x="2832950" y="2254024"/>
                  <a:ext cx="890794" cy="172528"/>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Notifications</a:t>
                  </a:r>
                  <a:endParaRPr lang="en-US" sz="1100" b="1" dirty="0">
                    <a:solidFill>
                      <a:srgbClr val="FFFFFF"/>
                    </a:solidFill>
                  </a:endParaRPr>
                </a:p>
              </p:txBody>
            </p:sp>
            <p:sp>
              <p:nvSpPr>
                <p:cNvPr id="156" name="Oval 155"/>
                <p:cNvSpPr/>
                <p:nvPr/>
              </p:nvSpPr>
              <p:spPr>
                <a:xfrm>
                  <a:off x="3493682" y="2009955"/>
                  <a:ext cx="60385"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7" name="Oval 156"/>
                <p:cNvSpPr/>
                <p:nvPr/>
              </p:nvSpPr>
              <p:spPr>
                <a:xfrm>
                  <a:off x="3490814" y="2084721"/>
                  <a:ext cx="60385"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8" name="Rounded Rectangle 137"/>
                <p:cNvSpPr/>
                <p:nvPr/>
              </p:nvSpPr>
              <p:spPr>
                <a:xfrm>
                  <a:off x="2823985" y="2026437"/>
                  <a:ext cx="890794" cy="172528"/>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User </a:t>
                  </a:r>
                  <a:r>
                    <a:rPr lang="en-US" sz="1100" b="1" dirty="0" err="1" smtClean="0">
                      <a:solidFill>
                        <a:srgbClr val="FFFFFF"/>
                      </a:solidFill>
                    </a:rPr>
                    <a:t>Mgmt</a:t>
                  </a:r>
                  <a:endParaRPr lang="en-US" sz="1100" b="1" dirty="0">
                    <a:solidFill>
                      <a:srgbClr val="FFFFFF"/>
                    </a:solidFill>
                  </a:endParaRPr>
                </a:p>
              </p:txBody>
            </p:sp>
          </p:grpSp>
          <p:sp>
            <p:nvSpPr>
              <p:cNvPr id="146" name="Can 145"/>
              <p:cNvSpPr/>
              <p:nvPr/>
            </p:nvSpPr>
            <p:spPr>
              <a:xfrm>
                <a:off x="4351219" y="3754457"/>
                <a:ext cx="549517" cy="508071"/>
              </a:xfrm>
              <a:prstGeom prst="can">
                <a:avLst/>
              </a:prstGeom>
              <a:solidFill>
                <a:srgbClr val="00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b="1" dirty="0" smtClean="0">
                    <a:solidFill>
                      <a:srgbClr val="FFFFFF"/>
                    </a:solidFill>
                  </a:rPr>
                  <a:t/>
                </a:r>
                <a:br>
                  <a:rPr lang="en-US" sz="1400" b="1" dirty="0" smtClean="0">
                    <a:solidFill>
                      <a:srgbClr val="FFFFFF"/>
                    </a:solidFill>
                  </a:rPr>
                </a:br>
                <a:r>
                  <a:rPr lang="en-US" sz="1400" b="1" dirty="0" smtClean="0">
                    <a:solidFill>
                      <a:srgbClr val="FFFFFF"/>
                    </a:solidFill>
                  </a:rPr>
                  <a:t>Objs</a:t>
                </a:r>
              </a:p>
              <a:p>
                <a:pPr algn="ctr"/>
                <a:endParaRPr lang="en-US" sz="1400" b="1" dirty="0">
                  <a:solidFill>
                    <a:srgbClr val="FFFFFF"/>
                  </a:solidFill>
                </a:endParaRPr>
              </a:p>
            </p:txBody>
          </p:sp>
        </p:grpSp>
        <p:sp>
          <p:nvSpPr>
            <p:cNvPr id="180" name="Rounded Rectangle 179"/>
            <p:cNvSpPr/>
            <p:nvPr/>
          </p:nvSpPr>
          <p:spPr>
            <a:xfrm>
              <a:off x="3752578" y="3302260"/>
              <a:ext cx="1187416" cy="230037"/>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Storage</a:t>
              </a:r>
              <a:endParaRPr lang="en-US" sz="1100" b="1" dirty="0">
                <a:solidFill>
                  <a:srgbClr val="FFFFFF"/>
                </a:solidFill>
              </a:endParaRPr>
            </a:p>
          </p:txBody>
        </p:sp>
      </p:grpSp>
      <p:grpSp>
        <p:nvGrpSpPr>
          <p:cNvPr id="22" name="Group 201"/>
          <p:cNvGrpSpPr/>
          <p:nvPr/>
        </p:nvGrpSpPr>
        <p:grpSpPr>
          <a:xfrm>
            <a:off x="3686246" y="3523882"/>
            <a:ext cx="6634564" cy="1077074"/>
            <a:chOff x="3686246" y="3381007"/>
            <a:chExt cx="6634564" cy="1077074"/>
          </a:xfrm>
        </p:grpSpPr>
        <p:sp>
          <p:nvSpPr>
            <p:cNvPr id="3" name="TextBox 2"/>
            <p:cNvSpPr txBox="1"/>
            <p:nvPr/>
          </p:nvSpPr>
          <p:spPr>
            <a:xfrm>
              <a:off x="8830848" y="3799629"/>
              <a:ext cx="1122405" cy="280836"/>
            </a:xfrm>
            <a:prstGeom prst="rect">
              <a:avLst/>
            </a:prstGeom>
            <a:noFill/>
          </p:spPr>
          <p:txBody>
            <a:bodyPr wrap="none" lIns="34281" tIns="17140" rIns="34281" bIns="17140" rtlCol="0">
              <a:spAutoFit/>
            </a:bodyPr>
            <a:lstStyle/>
            <a:p>
              <a:r>
                <a:rPr lang="en-US" sz="1600" b="1" dirty="0" smtClean="0">
                  <a:solidFill>
                    <a:srgbClr val="5F5F5F"/>
                  </a:solidFill>
                </a:rPr>
                <a:t>Public Cloud</a:t>
              </a:r>
            </a:p>
          </p:txBody>
        </p:sp>
        <p:sp>
          <p:nvSpPr>
            <p:cNvPr id="158" name="Left-Right Arrow 157"/>
            <p:cNvSpPr/>
            <p:nvPr/>
          </p:nvSpPr>
          <p:spPr bwMode="auto">
            <a:xfrm>
              <a:off x="8500211" y="3381007"/>
              <a:ext cx="1820599" cy="426903"/>
            </a:xfrm>
            <a:prstGeom prst="lef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34519" tIns="17260" rIns="34519" bIns="17260"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r>
                <a:rPr lang="en-US" sz="1300" b="1" dirty="0" smtClean="0">
                  <a:solidFill>
                    <a:srgbClr val="FFFFFF"/>
                  </a:solidFill>
                  <a:latin typeface="Arial" pitchFamily="-106" charset="0"/>
                </a:rPr>
                <a:t>Connectors</a:t>
              </a:r>
              <a:endParaRPr lang="en-US" sz="1300" b="1" dirty="0">
                <a:solidFill>
                  <a:srgbClr val="FFFFFF"/>
                </a:solidFill>
                <a:latin typeface="Arial" pitchFamily="-106" charset="0"/>
              </a:endParaRPr>
            </a:p>
          </p:txBody>
        </p:sp>
        <p:sp>
          <p:nvSpPr>
            <p:cNvPr id="130" name="Rounded Rectangle 129"/>
            <p:cNvSpPr/>
            <p:nvPr/>
          </p:nvSpPr>
          <p:spPr>
            <a:xfrm>
              <a:off x="3686246" y="4228044"/>
              <a:ext cx="1187416" cy="230037"/>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3</a:t>
              </a:r>
              <a:r>
                <a:rPr lang="en-US" sz="1100" b="1" baseline="30000" dirty="0" smtClean="0">
                  <a:solidFill>
                    <a:srgbClr val="FFFFFF"/>
                  </a:solidFill>
                </a:rPr>
                <a:t>rd</a:t>
              </a:r>
              <a:r>
                <a:rPr lang="en-US" sz="1100" b="1" dirty="0" smtClean="0">
                  <a:solidFill>
                    <a:srgbClr val="FFFFFF"/>
                  </a:solidFill>
                </a:rPr>
                <a:t> Party API</a:t>
              </a:r>
              <a:endParaRPr lang="en-US" sz="1100" b="1" dirty="0">
                <a:solidFill>
                  <a:srgbClr val="FFFFFF"/>
                </a:solidFill>
              </a:endParaRPr>
            </a:p>
          </p:txBody>
        </p:sp>
      </p:grpSp>
      <p:grpSp>
        <p:nvGrpSpPr>
          <p:cNvPr id="23" name="Group 203"/>
          <p:cNvGrpSpPr/>
          <p:nvPr/>
        </p:nvGrpSpPr>
        <p:grpSpPr>
          <a:xfrm>
            <a:off x="3683855" y="2099238"/>
            <a:ext cx="8129233" cy="4319173"/>
            <a:chOff x="3683855" y="1908738"/>
            <a:chExt cx="8129233" cy="4319173"/>
          </a:xfrm>
        </p:grpSpPr>
        <p:sp>
          <p:nvSpPr>
            <p:cNvPr id="21519" name="Rounded Rectangle 21518"/>
            <p:cNvSpPr/>
            <p:nvPr/>
          </p:nvSpPr>
          <p:spPr>
            <a:xfrm>
              <a:off x="7119988" y="4748890"/>
              <a:ext cx="1292165" cy="397983"/>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80000"/>
                </a:lnSpc>
              </a:pPr>
              <a:r>
                <a:rPr lang="en-US" sz="1400" b="1" dirty="0" smtClean="0">
                  <a:solidFill>
                    <a:srgbClr val="FFFFFF"/>
                  </a:solidFill>
                </a:rPr>
                <a:t>Data Shaping</a:t>
              </a:r>
              <a:endParaRPr lang="en-US" sz="1400" b="1" dirty="0">
                <a:solidFill>
                  <a:srgbClr val="FFFFFF"/>
                </a:solidFill>
              </a:endParaRPr>
            </a:p>
          </p:txBody>
        </p:sp>
        <p:sp>
          <p:nvSpPr>
            <p:cNvPr id="114" name="Rounded Rectangle 113"/>
            <p:cNvSpPr/>
            <p:nvPr/>
          </p:nvSpPr>
          <p:spPr>
            <a:xfrm rot="16200000">
              <a:off x="6310315" y="5002211"/>
              <a:ext cx="1041401" cy="530226"/>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80000"/>
                </a:lnSpc>
              </a:pPr>
              <a:r>
                <a:rPr lang="en-US" sz="1400" b="1" dirty="0" smtClean="0">
                  <a:solidFill>
                    <a:srgbClr val="FFFFFF"/>
                  </a:solidFill>
                </a:rPr>
                <a:t>Custom</a:t>
              </a:r>
            </a:p>
            <a:p>
              <a:pPr algn="ctr">
                <a:lnSpc>
                  <a:spcPct val="80000"/>
                </a:lnSpc>
              </a:pPr>
              <a:r>
                <a:rPr lang="en-US" sz="1400" b="1" dirty="0" smtClean="0">
                  <a:solidFill>
                    <a:srgbClr val="FFFFFF"/>
                  </a:solidFill>
                </a:rPr>
                <a:t> Logic</a:t>
              </a:r>
              <a:endParaRPr lang="en-US" sz="1400" b="1" dirty="0">
                <a:solidFill>
                  <a:srgbClr val="FFFFFF"/>
                </a:solidFill>
              </a:endParaRPr>
            </a:p>
          </p:txBody>
        </p:sp>
        <p:sp>
          <p:nvSpPr>
            <p:cNvPr id="144" name="Rounded Rectangle 143"/>
            <p:cNvSpPr/>
            <p:nvPr/>
          </p:nvSpPr>
          <p:spPr>
            <a:xfrm>
              <a:off x="7106092" y="5307919"/>
              <a:ext cx="1292165" cy="397983"/>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80000"/>
                </a:lnSpc>
              </a:pPr>
              <a:r>
                <a:rPr lang="en-US" sz="1400" b="1" dirty="0" smtClean="0">
                  <a:solidFill>
                    <a:srgbClr val="FFFFFF"/>
                  </a:solidFill>
                </a:rPr>
                <a:t>Orchestrate</a:t>
              </a:r>
              <a:endParaRPr lang="en-US" sz="1400" b="1" dirty="0">
                <a:solidFill>
                  <a:srgbClr val="FFFFFF"/>
                </a:solidFill>
              </a:endParaRPr>
            </a:p>
          </p:txBody>
        </p:sp>
        <p:grpSp>
          <p:nvGrpSpPr>
            <p:cNvPr id="24" name="Group 202"/>
            <p:cNvGrpSpPr/>
            <p:nvPr/>
          </p:nvGrpSpPr>
          <p:grpSpPr>
            <a:xfrm>
              <a:off x="3683855" y="1908738"/>
              <a:ext cx="8129233" cy="4319173"/>
              <a:chOff x="3683855" y="1908738"/>
              <a:chExt cx="8129233" cy="4319173"/>
            </a:xfrm>
          </p:grpSpPr>
          <p:grpSp>
            <p:nvGrpSpPr>
              <p:cNvPr id="25" name="Group 17"/>
              <p:cNvGrpSpPr/>
              <p:nvPr/>
            </p:nvGrpSpPr>
            <p:grpSpPr>
              <a:xfrm>
                <a:off x="10516704" y="3417674"/>
                <a:ext cx="1296384" cy="1255449"/>
                <a:chOff x="1897497" y="3433964"/>
                <a:chExt cx="972541" cy="941587"/>
              </a:xfrm>
            </p:grpSpPr>
            <p:sp>
              <p:nvSpPr>
                <p:cNvPr id="136" name="Rounded Rectangle 135"/>
                <p:cNvSpPr/>
                <p:nvPr/>
              </p:nvSpPr>
              <p:spPr>
                <a:xfrm>
                  <a:off x="1897497" y="3433964"/>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sp>
              <p:nvSpPr>
                <p:cNvPr id="137" name="Rectangle 136"/>
                <p:cNvSpPr/>
                <p:nvPr/>
              </p:nvSpPr>
              <p:spPr>
                <a:xfrm>
                  <a:off x="1928236" y="3983728"/>
                  <a:ext cx="896890" cy="366989"/>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smtClean="0">
                      <a:solidFill>
                        <a:srgbClr val="000000"/>
                      </a:solidFill>
                      <a:ea typeface="ＭＳ Ｐゴシック" pitchFamily="1" charset="-128"/>
                      <a:cs typeface="Arial" pitchFamily="34" charset="0"/>
                    </a:rPr>
                    <a:t>On-Premise</a:t>
                  </a:r>
                  <a:br>
                    <a:rPr lang="en-US" sz="1100" b="1" cap="all" dirty="0" smtClean="0">
                      <a:solidFill>
                        <a:srgbClr val="000000"/>
                      </a:solidFill>
                      <a:ea typeface="ＭＳ Ｐゴシック" pitchFamily="1" charset="-128"/>
                      <a:cs typeface="Arial" pitchFamily="34" charset="0"/>
                    </a:rPr>
                  </a:br>
                  <a:r>
                    <a:rPr lang="en-US" sz="1100" b="1" cap="all" dirty="0" smtClean="0">
                      <a:solidFill>
                        <a:srgbClr val="000000"/>
                      </a:solidFill>
                      <a:ea typeface="ＭＳ Ｐゴシック" pitchFamily="1" charset="-128"/>
                      <a:cs typeface="Arial" pitchFamily="34" charset="0"/>
                    </a:rPr>
                    <a:t>Packaged</a:t>
                  </a:r>
                  <a:br>
                    <a:rPr lang="en-US" sz="1100" b="1" cap="all" dirty="0" smtClean="0">
                      <a:solidFill>
                        <a:srgbClr val="000000"/>
                      </a:solidFill>
                      <a:ea typeface="ＭＳ Ｐゴシック" pitchFamily="1" charset="-128"/>
                      <a:cs typeface="Arial" pitchFamily="34" charset="0"/>
                    </a:rPr>
                  </a:br>
                  <a:r>
                    <a:rPr lang="en-US" sz="1100" b="1" cap="all" dirty="0" smtClean="0">
                      <a:solidFill>
                        <a:srgbClr val="000000"/>
                      </a:solidFill>
                      <a:ea typeface="ＭＳ Ｐゴシック" pitchFamily="1" charset="-128"/>
                      <a:cs typeface="Arial" pitchFamily="34" charset="0"/>
                    </a:rPr>
                    <a:t>Applications</a:t>
                  </a:r>
                  <a:endParaRPr lang="en-US" sz="1100" b="1" cap="all" dirty="0">
                    <a:solidFill>
                      <a:srgbClr val="000000"/>
                    </a:solidFill>
                    <a:ea typeface="ＭＳ Ｐゴシック" pitchFamily="1" charset="-128"/>
                    <a:cs typeface="Arial" pitchFamily="34" charset="0"/>
                  </a:endParaRPr>
                </a:p>
              </p:txBody>
            </p:sp>
            <p:grpSp>
              <p:nvGrpSpPr>
                <p:cNvPr id="26" name="Group 85"/>
                <p:cNvGrpSpPr/>
                <p:nvPr/>
              </p:nvGrpSpPr>
              <p:grpSpPr>
                <a:xfrm>
                  <a:off x="1972994" y="3522980"/>
                  <a:ext cx="817456" cy="425325"/>
                  <a:chOff x="997037" y="2043031"/>
                  <a:chExt cx="1378775" cy="717382"/>
                </a:xfrm>
                <a:effectLst/>
              </p:grpSpPr>
              <p:pic>
                <p:nvPicPr>
                  <p:cNvPr id="139" name="Picture 138" descr="CycleArrow_Grey.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332879" y="2406869"/>
                    <a:ext cx="707088" cy="353544"/>
                  </a:xfrm>
                  <a:prstGeom prst="rect">
                    <a:avLst/>
                  </a:prstGeom>
                  <a:effectLst/>
                </p:spPr>
              </p:pic>
              <p:pic>
                <p:nvPicPr>
                  <p:cNvPr id="140" name="Picture 139" descr="CycleArrow_Red.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332879" y="2043031"/>
                    <a:ext cx="707088" cy="353544"/>
                  </a:xfrm>
                  <a:prstGeom prst="rect">
                    <a:avLst/>
                  </a:prstGeom>
                </p:spPr>
              </p:pic>
              <p:pic>
                <p:nvPicPr>
                  <p:cNvPr id="141" name="Picture 140" descr="Database_Grey.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97037" y="2200239"/>
                    <a:ext cx="280397" cy="329162"/>
                  </a:xfrm>
                  <a:prstGeom prst="rect">
                    <a:avLst/>
                  </a:prstGeom>
                  <a:effectLst/>
                </p:spPr>
              </p:pic>
              <p:pic>
                <p:nvPicPr>
                  <p:cNvPr id="142" name="Picture 141" descr="Database_Red.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095415" y="2200239"/>
                    <a:ext cx="280397" cy="329162"/>
                  </a:xfrm>
                  <a:prstGeom prst="rect">
                    <a:avLst/>
                  </a:prstGeom>
                  <a:effectLst/>
                </p:spPr>
              </p:pic>
              <p:pic>
                <p:nvPicPr>
                  <p:cNvPr id="143" name="Picture 142" descr="Gear_Grey.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527939" y="2243237"/>
                    <a:ext cx="316971" cy="316970"/>
                  </a:xfrm>
                  <a:prstGeom prst="rect">
                    <a:avLst/>
                  </a:prstGeom>
                </p:spPr>
              </p:pic>
            </p:grpSp>
          </p:grpSp>
          <p:grpSp>
            <p:nvGrpSpPr>
              <p:cNvPr id="27" name="Group 172"/>
              <p:cNvGrpSpPr/>
              <p:nvPr/>
            </p:nvGrpSpPr>
            <p:grpSpPr>
              <a:xfrm>
                <a:off x="10508998" y="4972462"/>
                <a:ext cx="1296384" cy="1255449"/>
                <a:chOff x="131253" y="3238410"/>
                <a:chExt cx="972541" cy="941587"/>
              </a:xfrm>
            </p:grpSpPr>
            <p:grpSp>
              <p:nvGrpSpPr>
                <p:cNvPr id="28" name="Group 18"/>
                <p:cNvGrpSpPr/>
                <p:nvPr/>
              </p:nvGrpSpPr>
              <p:grpSpPr>
                <a:xfrm>
                  <a:off x="131253" y="3238410"/>
                  <a:ext cx="972541" cy="941587"/>
                  <a:chOff x="797237" y="3433966"/>
                  <a:chExt cx="972541" cy="941587"/>
                </a:xfrm>
              </p:grpSpPr>
              <p:sp>
                <p:nvSpPr>
                  <p:cNvPr id="133" name="Rounded Rectangle 132"/>
                  <p:cNvSpPr/>
                  <p:nvPr/>
                </p:nvSpPr>
                <p:spPr>
                  <a:xfrm>
                    <a:off x="797237" y="3433966"/>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sp>
                <p:nvSpPr>
                  <p:cNvPr id="134" name="Rectangle 133"/>
                  <p:cNvSpPr/>
                  <p:nvPr/>
                </p:nvSpPr>
                <p:spPr>
                  <a:xfrm>
                    <a:off x="824546" y="4030221"/>
                    <a:ext cx="919685" cy="256190"/>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smtClean="0">
                        <a:solidFill>
                          <a:srgbClr val="000000"/>
                        </a:solidFill>
                        <a:ea typeface="ＭＳ Ｐゴシック" pitchFamily="1" charset="-128"/>
                        <a:cs typeface="Arial" pitchFamily="34" charset="0"/>
                      </a:rPr>
                      <a:t>CUSTOM Applications</a:t>
                    </a:r>
                    <a:endParaRPr lang="en-US" sz="1100" b="1" cap="all" dirty="0">
                      <a:solidFill>
                        <a:srgbClr val="000000"/>
                      </a:solidFill>
                      <a:ea typeface="ＭＳ Ｐゴシック" pitchFamily="1" charset="-128"/>
                      <a:cs typeface="Arial" pitchFamily="34" charset="0"/>
                    </a:endParaRPr>
                  </a:p>
                </p:txBody>
              </p:sp>
              <p:pic>
                <p:nvPicPr>
                  <p:cNvPr id="135" name="Picture 134" descr="Database_Grey.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29991" y="3751007"/>
                    <a:ext cx="166243" cy="195155"/>
                  </a:xfrm>
                  <a:prstGeom prst="rect">
                    <a:avLst/>
                  </a:prstGeom>
                  <a:effectLst/>
                </p:spPr>
              </p:pic>
            </p:grpSp>
            <p:grpSp>
              <p:nvGrpSpPr>
                <p:cNvPr id="29" name="Group 176"/>
                <p:cNvGrpSpPr/>
                <p:nvPr/>
              </p:nvGrpSpPr>
              <p:grpSpPr>
                <a:xfrm>
                  <a:off x="451584" y="3365960"/>
                  <a:ext cx="542754" cy="444800"/>
                  <a:chOff x="7562647" y="1604775"/>
                  <a:chExt cx="893311" cy="732090"/>
                </a:xfrm>
              </p:grpSpPr>
              <p:pic>
                <p:nvPicPr>
                  <p:cNvPr id="131" name="Picture 130" descr="BarChartUp_Grey.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562647" y="1604775"/>
                    <a:ext cx="661072" cy="534946"/>
                  </a:xfrm>
                  <a:prstGeom prst="rect">
                    <a:avLst/>
                  </a:prstGeom>
                </p:spPr>
              </p:pic>
              <p:pic>
                <p:nvPicPr>
                  <p:cNvPr id="132" name="Picture 131" descr="Bulb_Red.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825936" y="1693985"/>
                    <a:ext cx="630022" cy="642880"/>
                  </a:xfrm>
                  <a:prstGeom prst="rect">
                    <a:avLst/>
                  </a:prstGeom>
                  <a:effectLst/>
                </p:spPr>
              </p:pic>
            </p:grpSp>
          </p:grpSp>
          <p:grpSp>
            <p:nvGrpSpPr>
              <p:cNvPr id="30" name="Group 69"/>
              <p:cNvGrpSpPr/>
              <p:nvPr/>
            </p:nvGrpSpPr>
            <p:grpSpPr>
              <a:xfrm>
                <a:off x="10483686" y="1908738"/>
                <a:ext cx="1296384" cy="1255449"/>
                <a:chOff x="3532165" y="3589677"/>
                <a:chExt cx="972541" cy="941587"/>
              </a:xfrm>
            </p:grpSpPr>
            <p:grpSp>
              <p:nvGrpSpPr>
                <p:cNvPr id="31" name="Group 66"/>
                <p:cNvGrpSpPr/>
                <p:nvPr/>
              </p:nvGrpSpPr>
              <p:grpSpPr>
                <a:xfrm>
                  <a:off x="3532165" y="3589677"/>
                  <a:ext cx="972541" cy="941587"/>
                  <a:chOff x="2204068" y="3502417"/>
                  <a:chExt cx="972541" cy="941587"/>
                </a:xfrm>
              </p:grpSpPr>
              <p:sp>
                <p:nvSpPr>
                  <p:cNvPr id="121" name="Rounded Rectangle 120"/>
                  <p:cNvSpPr/>
                  <p:nvPr/>
                </p:nvSpPr>
                <p:spPr>
                  <a:xfrm>
                    <a:off x="2204068" y="3502417"/>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grpSp>
                <p:nvGrpSpPr>
                  <p:cNvPr id="32" name="Group 91"/>
                  <p:cNvGrpSpPr/>
                  <p:nvPr/>
                </p:nvGrpSpPr>
                <p:grpSpPr>
                  <a:xfrm>
                    <a:off x="2280728" y="3667752"/>
                    <a:ext cx="817454" cy="461421"/>
                    <a:chOff x="2941429" y="2119131"/>
                    <a:chExt cx="1378775" cy="778263"/>
                  </a:xfrm>
                  <a:effectLst/>
                </p:grpSpPr>
                <p:pic>
                  <p:nvPicPr>
                    <p:cNvPr id="123" name="Picture 122" descr="Cloud_Grey.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400183" y="2317564"/>
                      <a:ext cx="426690" cy="280396"/>
                    </a:xfrm>
                    <a:prstGeom prst="rect">
                      <a:avLst/>
                    </a:prstGeom>
                  </p:spPr>
                </p:pic>
                <p:grpSp>
                  <p:nvGrpSpPr>
                    <p:cNvPr id="33" name="Group 93"/>
                    <p:cNvGrpSpPr/>
                    <p:nvPr/>
                  </p:nvGrpSpPr>
                  <p:grpSpPr>
                    <a:xfrm>
                      <a:off x="2941429" y="2119131"/>
                      <a:ext cx="1378775" cy="778263"/>
                      <a:chOff x="2941429" y="2119131"/>
                      <a:chExt cx="1378775" cy="778263"/>
                    </a:xfrm>
                  </p:grpSpPr>
                  <p:pic>
                    <p:nvPicPr>
                      <p:cNvPr id="125" name="Picture 124" descr="CycleArrow_Red.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246823" y="2119131"/>
                        <a:ext cx="707089" cy="353544"/>
                      </a:xfrm>
                      <a:prstGeom prst="rect">
                        <a:avLst/>
                      </a:prstGeom>
                    </p:spPr>
                  </p:pic>
                  <p:pic>
                    <p:nvPicPr>
                      <p:cNvPr id="126" name="Picture 125" descr="Database_Grey.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941429" y="2367656"/>
                        <a:ext cx="280398" cy="329162"/>
                      </a:xfrm>
                      <a:prstGeom prst="rect">
                        <a:avLst/>
                      </a:prstGeom>
                      <a:effectLst/>
                    </p:spPr>
                  </p:pic>
                  <p:pic>
                    <p:nvPicPr>
                      <p:cNvPr id="127" name="Picture 126" descr="Database_Red.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039806" y="2367656"/>
                        <a:ext cx="280398" cy="329162"/>
                      </a:xfrm>
                      <a:prstGeom prst="rect">
                        <a:avLst/>
                      </a:prstGeom>
                      <a:effectLst/>
                    </p:spPr>
                  </p:pic>
                  <p:pic>
                    <p:nvPicPr>
                      <p:cNvPr id="128" name="Picture 127" descr="CycleArrow_Grey.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77272" y="2543851"/>
                        <a:ext cx="707089" cy="353543"/>
                      </a:xfrm>
                      <a:prstGeom prst="rect">
                        <a:avLst/>
                      </a:prstGeom>
                      <a:effectLst/>
                    </p:spPr>
                  </p:pic>
                </p:grpSp>
              </p:grpSp>
            </p:grpSp>
            <p:sp>
              <p:nvSpPr>
                <p:cNvPr id="120" name="Rectangle 119"/>
                <p:cNvSpPr/>
                <p:nvPr/>
              </p:nvSpPr>
              <p:spPr>
                <a:xfrm>
                  <a:off x="3552076" y="4295104"/>
                  <a:ext cx="951459" cy="145390"/>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a:solidFill>
                        <a:srgbClr val="000000"/>
                      </a:solidFill>
                      <a:ea typeface="ＭＳ Ｐゴシック" pitchFamily="1" charset="-128"/>
                      <a:cs typeface="Arial" pitchFamily="34" charset="0"/>
                    </a:rPr>
                    <a:t>Cloud</a:t>
                  </a:r>
                </a:p>
              </p:txBody>
            </p:sp>
          </p:grpSp>
          <p:sp>
            <p:nvSpPr>
              <p:cNvPr id="147" name="Rounded Rectangle 146"/>
              <p:cNvSpPr/>
              <p:nvPr/>
            </p:nvSpPr>
            <p:spPr>
              <a:xfrm>
                <a:off x="3683855" y="4532953"/>
                <a:ext cx="1187416" cy="230037"/>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Custom API</a:t>
                </a:r>
                <a:endParaRPr lang="en-US" sz="1100" b="1" dirty="0">
                  <a:solidFill>
                    <a:srgbClr val="FFFFFF"/>
                  </a:solidFill>
                </a:endParaRPr>
              </a:p>
            </p:txBody>
          </p:sp>
          <p:sp>
            <p:nvSpPr>
              <p:cNvPr id="201" name="TextBox 200"/>
              <p:cNvSpPr txBox="1"/>
              <p:nvPr/>
            </p:nvSpPr>
            <p:spPr>
              <a:xfrm>
                <a:off x="8814807" y="4036250"/>
                <a:ext cx="1384079" cy="773279"/>
              </a:xfrm>
              <a:prstGeom prst="rect">
                <a:avLst/>
              </a:prstGeom>
              <a:noFill/>
            </p:spPr>
            <p:txBody>
              <a:bodyPr wrap="none" lIns="34281" tIns="17140" rIns="34281" bIns="17140" rtlCol="0">
                <a:spAutoFit/>
              </a:bodyPr>
              <a:lstStyle/>
              <a:p>
                <a:r>
                  <a:rPr lang="en-US" sz="1600" b="1" dirty="0" smtClean="0">
                    <a:solidFill>
                      <a:srgbClr val="5F5F5F"/>
                    </a:solidFill>
                  </a:rPr>
                  <a:t>Oracle Cloud</a:t>
                </a:r>
              </a:p>
              <a:p>
                <a:r>
                  <a:rPr lang="en-US" sz="1600" b="1" dirty="0" smtClean="0">
                    <a:solidFill>
                      <a:srgbClr val="5F5F5F"/>
                    </a:solidFill>
                  </a:rPr>
                  <a:t>Enterprise </a:t>
                </a:r>
                <a:r>
                  <a:rPr lang="en-US" sz="1600" b="1" dirty="0" err="1" smtClean="0">
                    <a:solidFill>
                      <a:srgbClr val="5F5F5F"/>
                    </a:solidFill>
                  </a:rPr>
                  <a:t>SaaS</a:t>
                </a:r>
                <a:endParaRPr lang="en-US" sz="1600" b="1" dirty="0" smtClean="0">
                  <a:solidFill>
                    <a:srgbClr val="5F5F5F"/>
                  </a:solidFill>
                </a:endParaRPr>
              </a:p>
              <a:p>
                <a:r>
                  <a:rPr lang="en-US" sz="1600" b="1" dirty="0" smtClean="0">
                    <a:solidFill>
                      <a:srgbClr val="5F5F5F"/>
                    </a:solidFill>
                  </a:rPr>
                  <a:t>On-premise</a:t>
                </a:r>
                <a:endParaRPr lang="en-US" sz="1600" b="1" dirty="0">
                  <a:solidFill>
                    <a:srgbClr val="5F5F5F"/>
                  </a:solidFill>
                </a:endParaRPr>
              </a:p>
            </p:txBody>
          </p:sp>
        </p:grpSp>
      </p:grpSp>
      <p:grpSp>
        <p:nvGrpSpPr>
          <p:cNvPr id="34" name="Group 193"/>
          <p:cNvGrpSpPr/>
          <p:nvPr/>
        </p:nvGrpSpPr>
        <p:grpSpPr>
          <a:xfrm>
            <a:off x="1576535" y="707822"/>
            <a:ext cx="3042391" cy="1410016"/>
            <a:chOff x="1323870" y="599534"/>
            <a:chExt cx="3042391" cy="1410016"/>
          </a:xfrm>
        </p:grpSpPr>
        <p:sp>
          <p:nvSpPr>
            <p:cNvPr id="196" name="Right Arrow 195"/>
            <p:cNvSpPr/>
            <p:nvPr/>
          </p:nvSpPr>
          <p:spPr>
            <a:xfrm>
              <a:off x="2539339" y="637950"/>
              <a:ext cx="1826922" cy="1371600"/>
            </a:xfrm>
            <a:prstGeom prst="rightArrow">
              <a:avLst/>
            </a:prstGeom>
            <a:solidFill>
              <a:srgbClr val="FF00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197" name="Picture 196" descr="Mia.jp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539338" y="978767"/>
              <a:ext cx="711015" cy="678561"/>
            </a:xfrm>
            <a:prstGeom prst="rect">
              <a:avLst/>
            </a:prstGeom>
            <a:ln>
              <a:noFill/>
            </a:ln>
            <a:effectLst>
              <a:softEdge rad="112500"/>
            </a:effectLst>
          </p:spPr>
        </p:pic>
        <p:sp>
          <p:nvSpPr>
            <p:cNvPr id="199" name="TextBox 68"/>
            <p:cNvSpPr txBox="1">
              <a:spLocks noChangeArrowheads="1"/>
            </p:cNvSpPr>
            <p:nvPr/>
          </p:nvSpPr>
          <p:spPr bwMode="auto">
            <a:xfrm>
              <a:off x="1323870" y="599534"/>
              <a:ext cx="2384111" cy="369332"/>
            </a:xfrm>
            <a:prstGeom prst="rect">
              <a:avLst/>
            </a:prstGeom>
            <a:noFill/>
            <a:ln w="9525">
              <a:noFill/>
              <a:miter lim="800000"/>
              <a:headEnd/>
              <a:tailEnd/>
            </a:ln>
          </p:spPr>
          <p:txBody>
            <a:bodyPr wrap="none">
              <a:prstTxWarp prst="textNoShape">
                <a:avLst/>
              </a:prstTxWarp>
              <a:spAutoFit/>
            </a:bodyPr>
            <a:lstStyle/>
            <a:p>
              <a:r>
                <a:rPr lang="en-US" dirty="0">
                  <a:solidFill>
                    <a:srgbClr val="FF0000"/>
                  </a:solidFill>
                </a:rPr>
                <a:t>Outside-in, Mobile First</a:t>
              </a:r>
            </a:p>
          </p:txBody>
        </p:sp>
      </p:grpSp>
      <p:grpSp>
        <p:nvGrpSpPr>
          <p:cNvPr id="35" name="Group 192"/>
          <p:cNvGrpSpPr/>
          <p:nvPr/>
        </p:nvGrpSpPr>
        <p:grpSpPr>
          <a:xfrm>
            <a:off x="7578505" y="676133"/>
            <a:ext cx="2985022" cy="1402161"/>
            <a:chOff x="8095866" y="133157"/>
            <a:chExt cx="2985022" cy="1402161"/>
          </a:xfrm>
        </p:grpSpPr>
        <p:sp>
          <p:nvSpPr>
            <p:cNvPr id="205" name="Right Arrow 204"/>
            <p:cNvSpPr/>
            <p:nvPr/>
          </p:nvSpPr>
          <p:spPr>
            <a:xfrm rot="10800000">
              <a:off x="8095866" y="133157"/>
              <a:ext cx="2347544" cy="1371600"/>
            </a:xfrm>
            <a:prstGeom prst="rightArrow">
              <a:avLst/>
            </a:prstGeom>
            <a:solidFill>
              <a:srgbClr val="FF00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206" name="Picture 205" descr="Jeff.jpg"/>
            <p:cNvPicPr>
              <a:picLocks noChangeAspect="1"/>
            </p:cNvPicPr>
            <p:nvPr/>
          </p:nvPicPr>
          <p:blipFill>
            <a:blip r:embed="rId19" cstate="print">
              <a:alphaModFix amt="99000"/>
              <a:extLst>
                <a:ext uri="{28A0092B-C50C-407E-A947-70E740481C1C}">
                  <a14:useLocalDpi xmlns:a14="http://schemas.microsoft.com/office/drawing/2010/main"/>
                </a:ext>
              </a:extLst>
            </a:blip>
            <a:srcRect/>
            <a:stretch>
              <a:fillRect/>
            </a:stretch>
          </p:blipFill>
          <p:spPr>
            <a:xfrm>
              <a:off x="9014599" y="560914"/>
              <a:ext cx="855466" cy="587093"/>
            </a:xfrm>
            <a:prstGeom prst="rect">
              <a:avLst/>
            </a:prstGeom>
            <a:ln>
              <a:noFill/>
            </a:ln>
            <a:effectLst>
              <a:softEdge rad="112500"/>
            </a:effectLst>
          </p:spPr>
        </p:pic>
        <p:pic>
          <p:nvPicPr>
            <p:cNvPr id="207" name="Picture 206" descr="Samir.jpg"/>
            <p:cNvPicPr>
              <a:picLocks noChangeAspect="1"/>
            </p:cNvPicPr>
            <p:nvPr/>
          </p:nvPicPr>
          <p:blipFill>
            <a:blip r:embed="rId20" cstate="print">
              <a:alphaModFix amt="75000"/>
              <a:extLst>
                <a:ext uri="{28A0092B-C50C-407E-A947-70E740481C1C}">
                  <a14:useLocalDpi xmlns:a14="http://schemas.microsoft.com/office/drawing/2010/main"/>
                </a:ext>
              </a:extLst>
            </a:blip>
            <a:srcRect/>
            <a:stretch>
              <a:fillRect/>
            </a:stretch>
          </p:blipFill>
          <p:spPr>
            <a:xfrm>
              <a:off x="9570592" y="577694"/>
              <a:ext cx="812588" cy="553824"/>
            </a:xfrm>
            <a:prstGeom prst="rect">
              <a:avLst/>
            </a:prstGeom>
            <a:ln>
              <a:noFill/>
            </a:ln>
            <a:effectLst>
              <a:softEdge rad="112500"/>
            </a:effectLst>
          </p:spPr>
        </p:pic>
        <p:sp>
          <p:nvSpPr>
            <p:cNvPr id="208" name="TextBox 70"/>
            <p:cNvSpPr txBox="1">
              <a:spLocks noChangeArrowheads="1"/>
            </p:cNvSpPr>
            <p:nvPr/>
          </p:nvSpPr>
          <p:spPr bwMode="auto">
            <a:xfrm>
              <a:off x="8741786" y="1165986"/>
              <a:ext cx="2339102" cy="369332"/>
            </a:xfrm>
            <a:prstGeom prst="rect">
              <a:avLst/>
            </a:prstGeom>
            <a:noFill/>
            <a:ln w="9525">
              <a:noFill/>
              <a:miter lim="800000"/>
              <a:headEnd/>
              <a:tailEnd/>
            </a:ln>
          </p:spPr>
          <p:txBody>
            <a:bodyPr wrap="none">
              <a:prstTxWarp prst="textNoShape">
                <a:avLst/>
              </a:prstTxWarp>
              <a:spAutoFit/>
            </a:bodyPr>
            <a:lstStyle/>
            <a:p>
              <a:r>
                <a:rPr lang="en-US" dirty="0">
                  <a:solidFill>
                    <a:srgbClr val="FF0000"/>
                  </a:solidFill>
                </a:rPr>
                <a:t>Inside-out, Service first</a:t>
              </a:r>
            </a:p>
          </p:txBody>
        </p:sp>
      </p:grpSp>
      <p:grpSp>
        <p:nvGrpSpPr>
          <p:cNvPr id="36" name="Group 21513"/>
          <p:cNvGrpSpPr/>
          <p:nvPr/>
        </p:nvGrpSpPr>
        <p:grpSpPr>
          <a:xfrm>
            <a:off x="3253977" y="727626"/>
            <a:ext cx="3394112" cy="1394060"/>
            <a:chOff x="4442672" y="743501"/>
            <a:chExt cx="3394112" cy="1394060"/>
          </a:xfrm>
        </p:grpSpPr>
        <p:pic>
          <p:nvPicPr>
            <p:cNvPr id="6" name="Picture 5"/>
            <p:cNvPicPr>
              <a:picLocks noChangeAspect="1"/>
            </p:cNvPicPr>
            <p:nvPr/>
          </p:nvPicPr>
          <p:blipFill>
            <a:blip r:embed="rId21">
              <a:duotone>
                <a:schemeClr val="accent1">
                  <a:shade val="45000"/>
                  <a:satMod val="135000"/>
                </a:schemeClr>
                <a:prstClr val="white"/>
              </a:duotone>
            </a:blip>
            <a:stretch>
              <a:fillRect/>
            </a:stretch>
          </p:blipFill>
          <p:spPr>
            <a:xfrm>
              <a:off x="6753518" y="1177206"/>
              <a:ext cx="849520" cy="655344"/>
            </a:xfrm>
            <a:prstGeom prst="rect">
              <a:avLst/>
            </a:prstGeom>
          </p:spPr>
        </p:pic>
        <p:grpSp>
          <p:nvGrpSpPr>
            <p:cNvPr id="37" name="Group 29"/>
            <p:cNvGrpSpPr/>
            <p:nvPr/>
          </p:nvGrpSpPr>
          <p:grpSpPr>
            <a:xfrm>
              <a:off x="4442672" y="743501"/>
              <a:ext cx="3394112" cy="1394060"/>
              <a:chOff x="4504618" y="758989"/>
              <a:chExt cx="3394112" cy="1394060"/>
            </a:xfrm>
          </p:grpSpPr>
          <p:sp>
            <p:nvSpPr>
              <p:cNvPr id="46" name="TextBox 45"/>
              <p:cNvSpPr txBox="1"/>
              <p:nvPr/>
            </p:nvSpPr>
            <p:spPr>
              <a:xfrm>
                <a:off x="5764981" y="769694"/>
                <a:ext cx="995350" cy="280836"/>
              </a:xfrm>
              <a:prstGeom prst="rect">
                <a:avLst/>
              </a:prstGeom>
              <a:noFill/>
            </p:spPr>
            <p:txBody>
              <a:bodyPr wrap="square" lIns="34281" tIns="17140" rIns="34281" bIns="17140" rtlCol="0">
                <a:spAutoFit/>
              </a:bodyPr>
              <a:lstStyle/>
              <a:p>
                <a:pPr algn="ctr"/>
                <a:r>
                  <a:rPr lang="en-US" sz="1600" b="1" dirty="0" smtClean="0">
                    <a:solidFill>
                      <a:srgbClr val="5F5F5F"/>
                    </a:solidFill>
                  </a:rPr>
                  <a:t>Analytics</a:t>
                </a:r>
                <a:endParaRPr lang="en-US" sz="1600" b="1" dirty="0">
                  <a:solidFill>
                    <a:srgbClr val="5F5F5F"/>
                  </a:solidFill>
                </a:endParaRPr>
              </a:p>
            </p:txBody>
          </p:sp>
          <p:grpSp>
            <p:nvGrpSpPr>
              <p:cNvPr id="38" name="Group 180"/>
              <p:cNvGrpSpPr/>
              <p:nvPr/>
            </p:nvGrpSpPr>
            <p:grpSpPr>
              <a:xfrm>
                <a:off x="5768086" y="1111419"/>
                <a:ext cx="794445" cy="679800"/>
                <a:chOff x="1428857" y="1327640"/>
                <a:chExt cx="894016" cy="799881"/>
              </a:xfrm>
            </p:grpSpPr>
            <p:sp>
              <p:nvSpPr>
                <p:cNvPr id="182" name="Freeform 181"/>
                <p:cNvSpPr/>
                <p:nvPr/>
              </p:nvSpPr>
              <p:spPr>
                <a:xfrm>
                  <a:off x="1447914" y="1327640"/>
                  <a:ext cx="874959" cy="609762"/>
                </a:xfrm>
                <a:custGeom>
                  <a:avLst/>
                  <a:gdLst>
                    <a:gd name="connsiteX0" fmla="*/ 0 w 978552"/>
                    <a:gd name="connsiteY0" fmla="*/ 707833 h 707833"/>
                    <a:gd name="connsiteX1" fmla="*/ 364355 w 978552"/>
                    <a:gd name="connsiteY1" fmla="*/ 322689 h 707833"/>
                    <a:gd name="connsiteX2" fmla="*/ 551737 w 978552"/>
                    <a:gd name="connsiteY2" fmla="*/ 437191 h 707833"/>
                    <a:gd name="connsiteX3" fmla="*/ 978552 w 978552"/>
                    <a:gd name="connsiteY3" fmla="*/ 0 h 707833"/>
                    <a:gd name="connsiteX0" fmla="*/ 0 w 1035665"/>
                    <a:gd name="connsiteY0" fmla="*/ 673560 h 673560"/>
                    <a:gd name="connsiteX1" fmla="*/ 421468 w 1035665"/>
                    <a:gd name="connsiteY1" fmla="*/ 322689 h 673560"/>
                    <a:gd name="connsiteX2" fmla="*/ 608850 w 1035665"/>
                    <a:gd name="connsiteY2" fmla="*/ 437191 h 673560"/>
                    <a:gd name="connsiteX3" fmla="*/ 1035665 w 1035665"/>
                    <a:gd name="connsiteY3" fmla="*/ 0 h 673560"/>
                    <a:gd name="connsiteX0" fmla="*/ 0 w 1024522"/>
                    <a:gd name="connsiteY0" fmla="*/ 751562 h 751562"/>
                    <a:gd name="connsiteX1" fmla="*/ 410325 w 1024522"/>
                    <a:gd name="connsiteY1" fmla="*/ 322689 h 751562"/>
                    <a:gd name="connsiteX2" fmla="*/ 597707 w 1024522"/>
                    <a:gd name="connsiteY2" fmla="*/ 437191 h 751562"/>
                    <a:gd name="connsiteX3" fmla="*/ 1024522 w 1024522"/>
                    <a:gd name="connsiteY3" fmla="*/ 0 h 751562"/>
                    <a:gd name="connsiteX0" fmla="*/ 0 w 991092"/>
                    <a:gd name="connsiteY0" fmla="*/ 762705 h 762705"/>
                    <a:gd name="connsiteX1" fmla="*/ 410325 w 991092"/>
                    <a:gd name="connsiteY1" fmla="*/ 333832 h 762705"/>
                    <a:gd name="connsiteX2" fmla="*/ 597707 w 991092"/>
                    <a:gd name="connsiteY2" fmla="*/ 448334 h 762705"/>
                    <a:gd name="connsiteX3" fmla="*/ 991092 w 991092"/>
                    <a:gd name="connsiteY3" fmla="*/ 0 h 762705"/>
                    <a:gd name="connsiteX0" fmla="*/ 0 w 1044744"/>
                    <a:gd name="connsiteY0" fmla="*/ 799414 h 799414"/>
                    <a:gd name="connsiteX1" fmla="*/ 410325 w 1044744"/>
                    <a:gd name="connsiteY1" fmla="*/ 370541 h 799414"/>
                    <a:gd name="connsiteX2" fmla="*/ 597707 w 1044744"/>
                    <a:gd name="connsiteY2" fmla="*/ 485043 h 799414"/>
                    <a:gd name="connsiteX3" fmla="*/ 1044744 w 1044744"/>
                    <a:gd name="connsiteY3" fmla="*/ 0 h 799414"/>
                    <a:gd name="connsiteX0" fmla="*/ 0 w 1044744"/>
                    <a:gd name="connsiteY0" fmla="*/ 799414 h 799414"/>
                    <a:gd name="connsiteX1" fmla="*/ 410325 w 1044744"/>
                    <a:gd name="connsiteY1" fmla="*/ 370541 h 799414"/>
                    <a:gd name="connsiteX2" fmla="*/ 597707 w 1044744"/>
                    <a:gd name="connsiteY2" fmla="*/ 499162 h 799414"/>
                    <a:gd name="connsiteX3" fmla="*/ 1044744 w 1044744"/>
                    <a:gd name="connsiteY3" fmla="*/ 0 h 799414"/>
                    <a:gd name="connsiteX0" fmla="*/ 0 w 1044744"/>
                    <a:gd name="connsiteY0" fmla="*/ 799414 h 799414"/>
                    <a:gd name="connsiteX1" fmla="*/ 410325 w 1044744"/>
                    <a:gd name="connsiteY1" fmla="*/ 370541 h 799414"/>
                    <a:gd name="connsiteX2" fmla="*/ 589235 w 1044744"/>
                    <a:gd name="connsiteY2" fmla="*/ 482219 h 799414"/>
                    <a:gd name="connsiteX3" fmla="*/ 1044744 w 1044744"/>
                    <a:gd name="connsiteY3" fmla="*/ 0 h 799414"/>
                    <a:gd name="connsiteX0" fmla="*/ 0 w 1010296"/>
                    <a:gd name="connsiteY0" fmla="*/ 770707 h 770707"/>
                    <a:gd name="connsiteX1" fmla="*/ 375877 w 1010296"/>
                    <a:gd name="connsiteY1" fmla="*/ 370541 h 770707"/>
                    <a:gd name="connsiteX2" fmla="*/ 554787 w 1010296"/>
                    <a:gd name="connsiteY2" fmla="*/ 482219 h 770707"/>
                    <a:gd name="connsiteX3" fmla="*/ 1010296 w 1010296"/>
                    <a:gd name="connsiteY3" fmla="*/ 0 h 770707"/>
                    <a:gd name="connsiteX0" fmla="*/ 0 w 1004555"/>
                    <a:gd name="connsiteY0" fmla="*/ 753484 h 753484"/>
                    <a:gd name="connsiteX1" fmla="*/ 370136 w 1004555"/>
                    <a:gd name="connsiteY1" fmla="*/ 370541 h 753484"/>
                    <a:gd name="connsiteX2" fmla="*/ 549046 w 1004555"/>
                    <a:gd name="connsiteY2" fmla="*/ 482219 h 753484"/>
                    <a:gd name="connsiteX3" fmla="*/ 1004555 w 1004555"/>
                    <a:gd name="connsiteY3" fmla="*/ 0 h 753484"/>
                    <a:gd name="connsiteX0" fmla="*/ 0 w 970106"/>
                    <a:gd name="connsiteY0" fmla="*/ 716164 h 716164"/>
                    <a:gd name="connsiteX1" fmla="*/ 370136 w 970106"/>
                    <a:gd name="connsiteY1" fmla="*/ 333221 h 716164"/>
                    <a:gd name="connsiteX2" fmla="*/ 549046 w 970106"/>
                    <a:gd name="connsiteY2" fmla="*/ 444899 h 716164"/>
                    <a:gd name="connsiteX3" fmla="*/ 970106 w 970106"/>
                    <a:gd name="connsiteY3" fmla="*/ 0 h 716164"/>
                    <a:gd name="connsiteX0" fmla="*/ 0 w 984448"/>
                    <a:gd name="connsiteY0" fmla="*/ 701822 h 701822"/>
                    <a:gd name="connsiteX1" fmla="*/ 370136 w 984448"/>
                    <a:gd name="connsiteY1" fmla="*/ 318879 h 701822"/>
                    <a:gd name="connsiteX2" fmla="*/ 549046 w 984448"/>
                    <a:gd name="connsiteY2" fmla="*/ 430557 h 701822"/>
                    <a:gd name="connsiteX3" fmla="*/ 984448 w 984448"/>
                    <a:gd name="connsiteY3" fmla="*/ 0 h 701822"/>
                    <a:gd name="connsiteX0" fmla="*/ 0 w 991619"/>
                    <a:gd name="connsiteY0" fmla="*/ 691065 h 691065"/>
                    <a:gd name="connsiteX1" fmla="*/ 377307 w 991619"/>
                    <a:gd name="connsiteY1" fmla="*/ 318879 h 691065"/>
                    <a:gd name="connsiteX2" fmla="*/ 556217 w 991619"/>
                    <a:gd name="connsiteY2" fmla="*/ 430557 h 691065"/>
                    <a:gd name="connsiteX3" fmla="*/ 991619 w 991619"/>
                    <a:gd name="connsiteY3" fmla="*/ 0 h 691065"/>
                  </a:gdLst>
                  <a:ahLst/>
                  <a:cxnLst>
                    <a:cxn ang="0">
                      <a:pos x="connsiteX0" y="connsiteY0"/>
                    </a:cxn>
                    <a:cxn ang="0">
                      <a:pos x="connsiteX1" y="connsiteY1"/>
                    </a:cxn>
                    <a:cxn ang="0">
                      <a:pos x="connsiteX2" y="connsiteY2"/>
                    </a:cxn>
                    <a:cxn ang="0">
                      <a:pos x="connsiteX3" y="connsiteY3"/>
                    </a:cxn>
                  </a:cxnLst>
                  <a:rect l="l" t="t" r="r" b="b"/>
                  <a:pathLst>
                    <a:path w="991619" h="691065">
                      <a:moveTo>
                        <a:pt x="0" y="691065"/>
                      </a:moveTo>
                      <a:lnTo>
                        <a:pt x="377307" y="318879"/>
                      </a:lnTo>
                      <a:lnTo>
                        <a:pt x="556217" y="430557"/>
                      </a:lnTo>
                      <a:lnTo>
                        <a:pt x="991619" y="0"/>
                      </a:lnTo>
                    </a:path>
                  </a:pathLst>
                </a:custGeom>
                <a:noFill/>
                <a:ln w="76200" cap="flat" cmpd="sng" algn="ctr">
                  <a:solidFill>
                    <a:srgbClr val="FF1414"/>
                  </a:solidFill>
                  <a:prstDash val="solid"/>
                  <a:miter lim="800000"/>
                  <a:tailEnd type="triangle" w="med" len="sm"/>
                </a:ln>
                <a:effectLst/>
              </p:spPr>
              <p:txBody>
                <a:bodyPr rtlCol="0" anchor="ctr"/>
                <a:lstStyle/>
                <a:p>
                  <a:pPr algn="ctr" defTabSz="1218987">
                    <a:defRPr/>
                  </a:pPr>
                  <a:endParaRPr lang="en-US" sz="2400" kern="0" dirty="0">
                    <a:solidFill>
                      <a:srgbClr val="000000"/>
                    </a:solidFill>
                    <a:latin typeface="Arial"/>
                  </a:endParaRPr>
                </a:p>
              </p:txBody>
            </p:sp>
            <p:cxnSp>
              <p:nvCxnSpPr>
                <p:cNvPr id="183" name="Straight Connector 182"/>
                <p:cNvCxnSpPr/>
                <p:nvPr/>
              </p:nvCxnSpPr>
              <p:spPr>
                <a:xfrm>
                  <a:off x="1428857" y="2127521"/>
                  <a:ext cx="881360" cy="0"/>
                </a:xfrm>
                <a:prstGeom prst="line">
                  <a:avLst/>
                </a:prstGeom>
                <a:noFill/>
                <a:ln w="28575" cap="flat" cmpd="sng" algn="ctr">
                  <a:solidFill>
                    <a:srgbClr val="FF1414"/>
                  </a:solidFill>
                  <a:prstDash val="solid"/>
                </a:ln>
                <a:effectLst/>
              </p:spPr>
            </p:cxnSp>
            <p:sp>
              <p:nvSpPr>
                <p:cNvPr id="184" name="Rectangle 7"/>
                <p:cNvSpPr/>
                <p:nvPr/>
              </p:nvSpPr>
              <p:spPr>
                <a:xfrm>
                  <a:off x="1492445" y="1881069"/>
                  <a:ext cx="129518" cy="198934"/>
                </a:xfrm>
                <a:custGeom>
                  <a:avLst/>
                  <a:gdLst>
                    <a:gd name="connsiteX0" fmla="*/ 0 w 122263"/>
                    <a:gd name="connsiteY0" fmla="*/ 0 h 174019"/>
                    <a:gd name="connsiteX1" fmla="*/ 122263 w 122263"/>
                    <a:gd name="connsiteY1" fmla="*/ 0 h 174019"/>
                    <a:gd name="connsiteX2" fmla="*/ 122263 w 122263"/>
                    <a:gd name="connsiteY2" fmla="*/ 174019 h 174019"/>
                    <a:gd name="connsiteX3" fmla="*/ 0 w 122263"/>
                    <a:gd name="connsiteY3" fmla="*/ 174019 h 174019"/>
                    <a:gd name="connsiteX4" fmla="*/ 0 w 122263"/>
                    <a:gd name="connsiteY4" fmla="*/ 0 h 174019"/>
                    <a:gd name="connsiteX0" fmla="*/ 0 w 122263"/>
                    <a:gd name="connsiteY0" fmla="*/ 99662 h 174019"/>
                    <a:gd name="connsiteX1" fmla="*/ 122263 w 122263"/>
                    <a:gd name="connsiteY1" fmla="*/ 0 h 174019"/>
                    <a:gd name="connsiteX2" fmla="*/ 122263 w 122263"/>
                    <a:gd name="connsiteY2" fmla="*/ 174019 h 174019"/>
                    <a:gd name="connsiteX3" fmla="*/ 0 w 122263"/>
                    <a:gd name="connsiteY3" fmla="*/ 174019 h 174019"/>
                    <a:gd name="connsiteX4" fmla="*/ 0 w 122263"/>
                    <a:gd name="connsiteY4" fmla="*/ 99662 h 174019"/>
                    <a:gd name="connsiteX0" fmla="*/ 0 w 124754"/>
                    <a:gd name="connsiteY0" fmla="*/ 124577 h 198934"/>
                    <a:gd name="connsiteX1" fmla="*/ 124754 w 124754"/>
                    <a:gd name="connsiteY1" fmla="*/ 0 h 198934"/>
                    <a:gd name="connsiteX2" fmla="*/ 122263 w 124754"/>
                    <a:gd name="connsiteY2" fmla="*/ 198934 h 198934"/>
                    <a:gd name="connsiteX3" fmla="*/ 0 w 124754"/>
                    <a:gd name="connsiteY3" fmla="*/ 198934 h 198934"/>
                    <a:gd name="connsiteX4" fmla="*/ 0 w 124754"/>
                    <a:gd name="connsiteY4" fmla="*/ 124577 h 198934"/>
                    <a:gd name="connsiteX0" fmla="*/ 2492 w 124754"/>
                    <a:gd name="connsiteY0" fmla="*/ 132052 h 198934"/>
                    <a:gd name="connsiteX1" fmla="*/ 124754 w 124754"/>
                    <a:gd name="connsiteY1" fmla="*/ 0 h 198934"/>
                    <a:gd name="connsiteX2" fmla="*/ 122263 w 124754"/>
                    <a:gd name="connsiteY2" fmla="*/ 198934 h 198934"/>
                    <a:gd name="connsiteX3" fmla="*/ 0 w 124754"/>
                    <a:gd name="connsiteY3" fmla="*/ 198934 h 198934"/>
                    <a:gd name="connsiteX4" fmla="*/ 2492 w 124754"/>
                    <a:gd name="connsiteY4" fmla="*/ 132052 h 198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54" h="198934">
                      <a:moveTo>
                        <a:pt x="2492" y="132052"/>
                      </a:moveTo>
                      <a:lnTo>
                        <a:pt x="124754" y="0"/>
                      </a:lnTo>
                      <a:cubicBezTo>
                        <a:pt x="123924" y="66311"/>
                        <a:pt x="123093" y="132623"/>
                        <a:pt x="122263" y="198934"/>
                      </a:cubicBezTo>
                      <a:lnTo>
                        <a:pt x="0" y="198934"/>
                      </a:lnTo>
                      <a:cubicBezTo>
                        <a:pt x="831" y="176640"/>
                        <a:pt x="1661" y="154346"/>
                        <a:pt x="2492" y="132052"/>
                      </a:cubicBez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5" name="Rectangle 31"/>
                <p:cNvSpPr/>
                <p:nvPr/>
              </p:nvSpPr>
              <p:spPr>
                <a:xfrm>
                  <a:off x="1646954" y="1730121"/>
                  <a:ext cx="126932" cy="349881"/>
                </a:xfrm>
                <a:custGeom>
                  <a:avLst/>
                  <a:gdLst>
                    <a:gd name="connsiteX0" fmla="*/ 0 w 122263"/>
                    <a:gd name="connsiteY0" fmla="*/ 0 h 329948"/>
                    <a:gd name="connsiteX1" fmla="*/ 122263 w 122263"/>
                    <a:gd name="connsiteY1" fmla="*/ 0 h 329948"/>
                    <a:gd name="connsiteX2" fmla="*/ 122263 w 122263"/>
                    <a:gd name="connsiteY2" fmla="*/ 329948 h 329948"/>
                    <a:gd name="connsiteX3" fmla="*/ 0 w 122263"/>
                    <a:gd name="connsiteY3" fmla="*/ 329948 h 329948"/>
                    <a:gd name="connsiteX4" fmla="*/ 0 w 122263"/>
                    <a:gd name="connsiteY4" fmla="*/ 0 h 329948"/>
                    <a:gd name="connsiteX0" fmla="*/ 0 w 122263"/>
                    <a:gd name="connsiteY0" fmla="*/ 117103 h 329948"/>
                    <a:gd name="connsiteX1" fmla="*/ 122263 w 122263"/>
                    <a:gd name="connsiteY1" fmla="*/ 0 h 329948"/>
                    <a:gd name="connsiteX2" fmla="*/ 122263 w 122263"/>
                    <a:gd name="connsiteY2" fmla="*/ 329948 h 329948"/>
                    <a:gd name="connsiteX3" fmla="*/ 0 w 122263"/>
                    <a:gd name="connsiteY3" fmla="*/ 329948 h 329948"/>
                    <a:gd name="connsiteX4" fmla="*/ 0 w 122263"/>
                    <a:gd name="connsiteY4" fmla="*/ 117103 h 329948"/>
                    <a:gd name="connsiteX0" fmla="*/ 0 w 122263"/>
                    <a:gd name="connsiteY0" fmla="*/ 137036 h 349881"/>
                    <a:gd name="connsiteX1" fmla="*/ 119771 w 122263"/>
                    <a:gd name="connsiteY1" fmla="*/ 0 h 349881"/>
                    <a:gd name="connsiteX2" fmla="*/ 122263 w 122263"/>
                    <a:gd name="connsiteY2" fmla="*/ 349881 h 349881"/>
                    <a:gd name="connsiteX3" fmla="*/ 0 w 122263"/>
                    <a:gd name="connsiteY3" fmla="*/ 349881 h 349881"/>
                    <a:gd name="connsiteX4" fmla="*/ 0 w 122263"/>
                    <a:gd name="connsiteY4" fmla="*/ 137036 h 349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63" h="349881">
                      <a:moveTo>
                        <a:pt x="0" y="137036"/>
                      </a:moveTo>
                      <a:lnTo>
                        <a:pt x="119771" y="0"/>
                      </a:lnTo>
                      <a:cubicBezTo>
                        <a:pt x="120602" y="116627"/>
                        <a:pt x="121432" y="233254"/>
                        <a:pt x="122263" y="349881"/>
                      </a:cubicBezTo>
                      <a:lnTo>
                        <a:pt x="0" y="349881"/>
                      </a:lnTo>
                      <a:lnTo>
                        <a:pt x="0" y="137036"/>
                      </a:ln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6" name="Rectangle 32"/>
                <p:cNvSpPr/>
                <p:nvPr/>
              </p:nvSpPr>
              <p:spPr>
                <a:xfrm>
                  <a:off x="1801463" y="1718765"/>
                  <a:ext cx="126932" cy="361240"/>
                </a:xfrm>
                <a:custGeom>
                  <a:avLst/>
                  <a:gdLst>
                    <a:gd name="connsiteX0" fmla="*/ 0 w 122263"/>
                    <a:gd name="connsiteY0" fmla="*/ 0 h 391139"/>
                    <a:gd name="connsiteX1" fmla="*/ 122263 w 122263"/>
                    <a:gd name="connsiteY1" fmla="*/ 0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0 h 391139"/>
                    <a:gd name="connsiteX1" fmla="*/ 122263 w 122263"/>
                    <a:gd name="connsiteY1" fmla="*/ 82222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0 h 391139"/>
                    <a:gd name="connsiteX1" fmla="*/ 122263 w 122263"/>
                    <a:gd name="connsiteY1" fmla="*/ 72256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0 h 383664"/>
                    <a:gd name="connsiteX1" fmla="*/ 122263 w 122263"/>
                    <a:gd name="connsiteY1" fmla="*/ 64781 h 383664"/>
                    <a:gd name="connsiteX2" fmla="*/ 122263 w 122263"/>
                    <a:gd name="connsiteY2" fmla="*/ 383664 h 383664"/>
                    <a:gd name="connsiteX3" fmla="*/ 0 w 122263"/>
                    <a:gd name="connsiteY3" fmla="*/ 383664 h 383664"/>
                    <a:gd name="connsiteX4" fmla="*/ 0 w 122263"/>
                    <a:gd name="connsiteY4" fmla="*/ 0 h 383664"/>
                    <a:gd name="connsiteX0" fmla="*/ 0 w 122263"/>
                    <a:gd name="connsiteY0" fmla="*/ 0 h 383664"/>
                    <a:gd name="connsiteX1" fmla="*/ 122263 w 122263"/>
                    <a:gd name="connsiteY1" fmla="*/ 74747 h 383664"/>
                    <a:gd name="connsiteX2" fmla="*/ 122263 w 122263"/>
                    <a:gd name="connsiteY2" fmla="*/ 383664 h 383664"/>
                    <a:gd name="connsiteX3" fmla="*/ 0 w 122263"/>
                    <a:gd name="connsiteY3" fmla="*/ 383664 h 383664"/>
                    <a:gd name="connsiteX4" fmla="*/ 0 w 122263"/>
                    <a:gd name="connsiteY4" fmla="*/ 0 h 383664"/>
                    <a:gd name="connsiteX0" fmla="*/ 0 w 122263"/>
                    <a:gd name="connsiteY0" fmla="*/ 0 h 361240"/>
                    <a:gd name="connsiteX1" fmla="*/ 122263 w 122263"/>
                    <a:gd name="connsiteY1" fmla="*/ 52323 h 361240"/>
                    <a:gd name="connsiteX2" fmla="*/ 122263 w 122263"/>
                    <a:gd name="connsiteY2" fmla="*/ 361240 h 361240"/>
                    <a:gd name="connsiteX3" fmla="*/ 0 w 122263"/>
                    <a:gd name="connsiteY3" fmla="*/ 361240 h 361240"/>
                    <a:gd name="connsiteX4" fmla="*/ 0 w 122263"/>
                    <a:gd name="connsiteY4" fmla="*/ 0 h 361240"/>
                    <a:gd name="connsiteX0" fmla="*/ 0 w 122263"/>
                    <a:gd name="connsiteY0" fmla="*/ 0 h 361240"/>
                    <a:gd name="connsiteX1" fmla="*/ 122263 w 122263"/>
                    <a:gd name="connsiteY1" fmla="*/ 72256 h 361240"/>
                    <a:gd name="connsiteX2" fmla="*/ 122263 w 122263"/>
                    <a:gd name="connsiteY2" fmla="*/ 361240 h 361240"/>
                    <a:gd name="connsiteX3" fmla="*/ 0 w 122263"/>
                    <a:gd name="connsiteY3" fmla="*/ 361240 h 361240"/>
                    <a:gd name="connsiteX4" fmla="*/ 0 w 122263"/>
                    <a:gd name="connsiteY4" fmla="*/ 0 h 361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63" h="361240">
                      <a:moveTo>
                        <a:pt x="0" y="0"/>
                      </a:moveTo>
                      <a:lnTo>
                        <a:pt x="122263" y="72256"/>
                      </a:lnTo>
                      <a:lnTo>
                        <a:pt x="122263" y="361240"/>
                      </a:lnTo>
                      <a:lnTo>
                        <a:pt x="0" y="361240"/>
                      </a:lnTo>
                      <a:lnTo>
                        <a:pt x="0" y="0"/>
                      </a:ln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7" name="Rectangle 33"/>
                <p:cNvSpPr/>
                <p:nvPr/>
              </p:nvSpPr>
              <p:spPr>
                <a:xfrm>
                  <a:off x="1952839" y="1688585"/>
                  <a:ext cx="130336" cy="391420"/>
                </a:xfrm>
                <a:custGeom>
                  <a:avLst/>
                  <a:gdLst>
                    <a:gd name="connsiteX0" fmla="*/ 0 w 122263"/>
                    <a:gd name="connsiteY0" fmla="*/ 0 h 391139"/>
                    <a:gd name="connsiteX1" fmla="*/ 122263 w 122263"/>
                    <a:gd name="connsiteY1" fmla="*/ 0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112120 h 391139"/>
                    <a:gd name="connsiteX1" fmla="*/ 122263 w 122263"/>
                    <a:gd name="connsiteY1" fmla="*/ 0 h 391139"/>
                    <a:gd name="connsiteX2" fmla="*/ 122263 w 122263"/>
                    <a:gd name="connsiteY2" fmla="*/ 391139 h 391139"/>
                    <a:gd name="connsiteX3" fmla="*/ 0 w 122263"/>
                    <a:gd name="connsiteY3" fmla="*/ 391139 h 391139"/>
                    <a:gd name="connsiteX4" fmla="*/ 0 w 122263"/>
                    <a:gd name="connsiteY4" fmla="*/ 112120 h 391139"/>
                    <a:gd name="connsiteX0" fmla="*/ 2491 w 122263"/>
                    <a:gd name="connsiteY0" fmla="*/ 124578 h 391139"/>
                    <a:gd name="connsiteX1" fmla="*/ 122263 w 122263"/>
                    <a:gd name="connsiteY1" fmla="*/ 0 h 391139"/>
                    <a:gd name="connsiteX2" fmla="*/ 122263 w 122263"/>
                    <a:gd name="connsiteY2" fmla="*/ 391139 h 391139"/>
                    <a:gd name="connsiteX3" fmla="*/ 0 w 122263"/>
                    <a:gd name="connsiteY3" fmla="*/ 391139 h 391139"/>
                    <a:gd name="connsiteX4" fmla="*/ 2491 w 122263"/>
                    <a:gd name="connsiteY4" fmla="*/ 124578 h 391139"/>
                    <a:gd name="connsiteX0" fmla="*/ 2491 w 122263"/>
                    <a:gd name="connsiteY0" fmla="*/ 114611 h 391139"/>
                    <a:gd name="connsiteX1" fmla="*/ 122263 w 122263"/>
                    <a:gd name="connsiteY1" fmla="*/ 0 h 391139"/>
                    <a:gd name="connsiteX2" fmla="*/ 122263 w 122263"/>
                    <a:gd name="connsiteY2" fmla="*/ 391139 h 391139"/>
                    <a:gd name="connsiteX3" fmla="*/ 0 w 122263"/>
                    <a:gd name="connsiteY3" fmla="*/ 391139 h 391139"/>
                    <a:gd name="connsiteX4" fmla="*/ 2491 w 122263"/>
                    <a:gd name="connsiteY4" fmla="*/ 114611 h 391139"/>
                    <a:gd name="connsiteX0" fmla="*/ 2491 w 122263"/>
                    <a:gd name="connsiteY0" fmla="*/ 134543 h 411071"/>
                    <a:gd name="connsiteX1" fmla="*/ 122263 w 122263"/>
                    <a:gd name="connsiteY1" fmla="*/ 0 h 411071"/>
                    <a:gd name="connsiteX2" fmla="*/ 122263 w 122263"/>
                    <a:gd name="connsiteY2" fmla="*/ 411071 h 411071"/>
                    <a:gd name="connsiteX3" fmla="*/ 0 w 122263"/>
                    <a:gd name="connsiteY3" fmla="*/ 411071 h 411071"/>
                    <a:gd name="connsiteX4" fmla="*/ 2491 w 122263"/>
                    <a:gd name="connsiteY4" fmla="*/ 134543 h 411071"/>
                    <a:gd name="connsiteX0" fmla="*/ 2491 w 122263"/>
                    <a:gd name="connsiteY0" fmla="*/ 120507 h 397035"/>
                    <a:gd name="connsiteX1" fmla="*/ 119559 w 122263"/>
                    <a:gd name="connsiteY1" fmla="*/ 0 h 397035"/>
                    <a:gd name="connsiteX2" fmla="*/ 122263 w 122263"/>
                    <a:gd name="connsiteY2" fmla="*/ 397035 h 397035"/>
                    <a:gd name="connsiteX3" fmla="*/ 0 w 122263"/>
                    <a:gd name="connsiteY3" fmla="*/ 397035 h 397035"/>
                    <a:gd name="connsiteX4" fmla="*/ 2491 w 122263"/>
                    <a:gd name="connsiteY4" fmla="*/ 120507 h 397035"/>
                    <a:gd name="connsiteX0" fmla="*/ 101 w 125281"/>
                    <a:gd name="connsiteY0" fmla="*/ 126120 h 397035"/>
                    <a:gd name="connsiteX1" fmla="*/ 122577 w 125281"/>
                    <a:gd name="connsiteY1" fmla="*/ 0 h 397035"/>
                    <a:gd name="connsiteX2" fmla="*/ 125281 w 125281"/>
                    <a:gd name="connsiteY2" fmla="*/ 397035 h 397035"/>
                    <a:gd name="connsiteX3" fmla="*/ 3018 w 125281"/>
                    <a:gd name="connsiteY3" fmla="*/ 397035 h 397035"/>
                    <a:gd name="connsiteX4" fmla="*/ 101 w 125281"/>
                    <a:gd name="connsiteY4" fmla="*/ 126120 h 397035"/>
                    <a:gd name="connsiteX0" fmla="*/ 101 w 130766"/>
                    <a:gd name="connsiteY0" fmla="*/ 126120 h 397035"/>
                    <a:gd name="connsiteX1" fmla="*/ 130688 w 130766"/>
                    <a:gd name="connsiteY1" fmla="*/ 0 h 397035"/>
                    <a:gd name="connsiteX2" fmla="*/ 125281 w 130766"/>
                    <a:gd name="connsiteY2" fmla="*/ 397035 h 397035"/>
                    <a:gd name="connsiteX3" fmla="*/ 3018 w 130766"/>
                    <a:gd name="connsiteY3" fmla="*/ 397035 h 397035"/>
                    <a:gd name="connsiteX4" fmla="*/ 101 w 130766"/>
                    <a:gd name="connsiteY4" fmla="*/ 126120 h 397035"/>
                    <a:gd name="connsiteX0" fmla="*/ 101 w 125541"/>
                    <a:gd name="connsiteY0" fmla="*/ 120505 h 391420"/>
                    <a:gd name="connsiteX1" fmla="*/ 125281 w 125541"/>
                    <a:gd name="connsiteY1" fmla="*/ 0 h 391420"/>
                    <a:gd name="connsiteX2" fmla="*/ 125281 w 125541"/>
                    <a:gd name="connsiteY2" fmla="*/ 391420 h 391420"/>
                    <a:gd name="connsiteX3" fmla="*/ 3018 w 125541"/>
                    <a:gd name="connsiteY3" fmla="*/ 391420 h 391420"/>
                    <a:gd name="connsiteX4" fmla="*/ 101 w 125541"/>
                    <a:gd name="connsiteY4" fmla="*/ 120505 h 391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41" h="391420">
                      <a:moveTo>
                        <a:pt x="101" y="120505"/>
                      </a:moveTo>
                      <a:lnTo>
                        <a:pt x="125281" y="0"/>
                      </a:lnTo>
                      <a:cubicBezTo>
                        <a:pt x="126182" y="132345"/>
                        <a:pt x="124380" y="259075"/>
                        <a:pt x="125281" y="391420"/>
                      </a:cubicBezTo>
                      <a:lnTo>
                        <a:pt x="3018" y="391420"/>
                      </a:lnTo>
                      <a:cubicBezTo>
                        <a:pt x="3848" y="302566"/>
                        <a:pt x="-729" y="209359"/>
                        <a:pt x="101" y="120505"/>
                      </a:cubicBez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8" name="Rectangle 34"/>
                <p:cNvSpPr/>
                <p:nvPr/>
              </p:nvSpPr>
              <p:spPr>
                <a:xfrm>
                  <a:off x="2109960" y="1529678"/>
                  <a:ext cx="127455" cy="550326"/>
                </a:xfrm>
                <a:custGeom>
                  <a:avLst/>
                  <a:gdLst>
                    <a:gd name="connsiteX0" fmla="*/ 0 w 126932"/>
                    <a:gd name="connsiteY0" fmla="*/ 0 h 547552"/>
                    <a:gd name="connsiteX1" fmla="*/ 126932 w 126932"/>
                    <a:gd name="connsiteY1" fmla="*/ 0 h 547552"/>
                    <a:gd name="connsiteX2" fmla="*/ 126932 w 126932"/>
                    <a:gd name="connsiteY2" fmla="*/ 547552 h 547552"/>
                    <a:gd name="connsiteX3" fmla="*/ 0 w 126932"/>
                    <a:gd name="connsiteY3" fmla="*/ 547552 h 547552"/>
                    <a:gd name="connsiteX4" fmla="*/ 0 w 126932"/>
                    <a:gd name="connsiteY4" fmla="*/ 0 h 547552"/>
                    <a:gd name="connsiteX0" fmla="*/ 0 w 126932"/>
                    <a:gd name="connsiteY0" fmla="*/ 122086 h 547552"/>
                    <a:gd name="connsiteX1" fmla="*/ 126932 w 126932"/>
                    <a:gd name="connsiteY1" fmla="*/ 0 h 547552"/>
                    <a:gd name="connsiteX2" fmla="*/ 126932 w 126932"/>
                    <a:gd name="connsiteY2" fmla="*/ 547552 h 547552"/>
                    <a:gd name="connsiteX3" fmla="*/ 0 w 126932"/>
                    <a:gd name="connsiteY3" fmla="*/ 547552 h 547552"/>
                    <a:gd name="connsiteX4" fmla="*/ 0 w 126932"/>
                    <a:gd name="connsiteY4" fmla="*/ 122086 h 547552"/>
                    <a:gd name="connsiteX0" fmla="*/ 0 w 126932"/>
                    <a:gd name="connsiteY0" fmla="*/ 144510 h 569976"/>
                    <a:gd name="connsiteX1" fmla="*/ 126932 w 126932"/>
                    <a:gd name="connsiteY1" fmla="*/ 0 h 569976"/>
                    <a:gd name="connsiteX2" fmla="*/ 126932 w 126932"/>
                    <a:gd name="connsiteY2" fmla="*/ 569976 h 569976"/>
                    <a:gd name="connsiteX3" fmla="*/ 0 w 126932"/>
                    <a:gd name="connsiteY3" fmla="*/ 569976 h 569976"/>
                    <a:gd name="connsiteX4" fmla="*/ 0 w 126932"/>
                    <a:gd name="connsiteY4" fmla="*/ 144510 h 569976"/>
                    <a:gd name="connsiteX0" fmla="*/ 2492 w 126932"/>
                    <a:gd name="connsiteY0" fmla="*/ 134544 h 569976"/>
                    <a:gd name="connsiteX1" fmla="*/ 126932 w 126932"/>
                    <a:gd name="connsiteY1" fmla="*/ 0 h 569976"/>
                    <a:gd name="connsiteX2" fmla="*/ 126932 w 126932"/>
                    <a:gd name="connsiteY2" fmla="*/ 569976 h 569976"/>
                    <a:gd name="connsiteX3" fmla="*/ 0 w 126932"/>
                    <a:gd name="connsiteY3" fmla="*/ 569976 h 569976"/>
                    <a:gd name="connsiteX4" fmla="*/ 2492 w 126932"/>
                    <a:gd name="connsiteY4" fmla="*/ 134544 h 569976"/>
                    <a:gd name="connsiteX0" fmla="*/ 208 w 127455"/>
                    <a:gd name="connsiteY0" fmla="*/ 151387 h 569976"/>
                    <a:gd name="connsiteX1" fmla="*/ 127455 w 127455"/>
                    <a:gd name="connsiteY1" fmla="*/ 0 h 569976"/>
                    <a:gd name="connsiteX2" fmla="*/ 127455 w 127455"/>
                    <a:gd name="connsiteY2" fmla="*/ 569976 h 569976"/>
                    <a:gd name="connsiteX3" fmla="*/ 523 w 127455"/>
                    <a:gd name="connsiteY3" fmla="*/ 569976 h 569976"/>
                    <a:gd name="connsiteX4" fmla="*/ 208 w 127455"/>
                    <a:gd name="connsiteY4" fmla="*/ 151387 h 569976"/>
                    <a:gd name="connsiteX0" fmla="*/ 208 w 127455"/>
                    <a:gd name="connsiteY0" fmla="*/ 131737 h 550326"/>
                    <a:gd name="connsiteX1" fmla="*/ 124649 w 127455"/>
                    <a:gd name="connsiteY1" fmla="*/ 0 h 550326"/>
                    <a:gd name="connsiteX2" fmla="*/ 127455 w 127455"/>
                    <a:gd name="connsiteY2" fmla="*/ 550326 h 550326"/>
                    <a:gd name="connsiteX3" fmla="*/ 523 w 127455"/>
                    <a:gd name="connsiteY3" fmla="*/ 550326 h 550326"/>
                    <a:gd name="connsiteX4" fmla="*/ 208 w 127455"/>
                    <a:gd name="connsiteY4" fmla="*/ 131737 h 550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5" h="550326">
                      <a:moveTo>
                        <a:pt x="208" y="131737"/>
                      </a:moveTo>
                      <a:lnTo>
                        <a:pt x="124649" y="0"/>
                      </a:lnTo>
                      <a:cubicBezTo>
                        <a:pt x="125584" y="183442"/>
                        <a:pt x="126520" y="366884"/>
                        <a:pt x="127455" y="550326"/>
                      </a:cubicBezTo>
                      <a:lnTo>
                        <a:pt x="523" y="550326"/>
                      </a:lnTo>
                      <a:cubicBezTo>
                        <a:pt x="1354" y="405182"/>
                        <a:pt x="-623" y="276881"/>
                        <a:pt x="208" y="131737"/>
                      </a:cubicBez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pic>
            <p:nvPicPr>
              <p:cNvPr id="4" name="Picture 3"/>
              <p:cNvPicPr>
                <a:picLocks noChangeAspect="1"/>
              </p:cNvPicPr>
              <p:nvPr/>
            </p:nvPicPr>
            <p:blipFill>
              <a:blip r:embed="rId22">
                <a:duotone>
                  <a:schemeClr val="accent1">
                    <a:shade val="45000"/>
                    <a:satMod val="135000"/>
                  </a:schemeClr>
                  <a:prstClr val="white"/>
                </a:duotone>
              </a:blip>
              <a:stretch>
                <a:fillRect/>
              </a:stretch>
            </p:blipFill>
            <p:spPr>
              <a:xfrm>
                <a:off x="4761003" y="1099759"/>
                <a:ext cx="691021" cy="691021"/>
              </a:xfrm>
              <a:prstGeom prst="rect">
                <a:avLst/>
              </a:prstGeom>
            </p:spPr>
          </p:pic>
          <p:sp>
            <p:nvSpPr>
              <p:cNvPr id="209" name="Rounded Rectangle 208"/>
              <p:cNvSpPr/>
              <p:nvPr/>
            </p:nvSpPr>
            <p:spPr>
              <a:xfrm>
                <a:off x="4504618" y="1842862"/>
                <a:ext cx="1187416" cy="230037"/>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Diagnostics</a:t>
                </a:r>
                <a:endParaRPr lang="en-US" sz="1400" b="1" dirty="0">
                  <a:solidFill>
                    <a:srgbClr val="46575E"/>
                  </a:solidFill>
                </a:endParaRPr>
              </a:p>
            </p:txBody>
          </p:sp>
          <p:sp>
            <p:nvSpPr>
              <p:cNvPr id="210" name="Rounded Rectangle 209"/>
              <p:cNvSpPr/>
              <p:nvPr/>
            </p:nvSpPr>
            <p:spPr>
              <a:xfrm>
                <a:off x="5776915" y="1854401"/>
                <a:ext cx="805360" cy="206958"/>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Usage</a:t>
                </a:r>
                <a:endParaRPr lang="en-US" sz="1400" b="1" dirty="0">
                  <a:solidFill>
                    <a:srgbClr val="46575E"/>
                  </a:solidFill>
                </a:endParaRPr>
              </a:p>
            </p:txBody>
          </p:sp>
          <p:sp>
            <p:nvSpPr>
              <p:cNvPr id="211" name="Rounded Rectangle 210"/>
              <p:cNvSpPr/>
              <p:nvPr/>
            </p:nvSpPr>
            <p:spPr>
              <a:xfrm>
                <a:off x="6675201" y="1853154"/>
                <a:ext cx="1192553" cy="209453"/>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Engagement</a:t>
                </a:r>
                <a:endParaRPr lang="en-US" sz="1400" b="1" dirty="0">
                  <a:solidFill>
                    <a:srgbClr val="46575E"/>
                  </a:solidFill>
                </a:endParaRPr>
              </a:p>
            </p:txBody>
          </p:sp>
          <p:sp>
            <p:nvSpPr>
              <p:cNvPr id="8" name="Rounded Rectangle 7"/>
              <p:cNvSpPr/>
              <p:nvPr/>
            </p:nvSpPr>
            <p:spPr>
              <a:xfrm>
                <a:off x="4599849" y="758989"/>
                <a:ext cx="3298881" cy="1394060"/>
              </a:xfrm>
              <a:prstGeom prst="roundRect">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grpSp>
      <p:grpSp>
        <p:nvGrpSpPr>
          <p:cNvPr id="39" name="Group 21520"/>
          <p:cNvGrpSpPr/>
          <p:nvPr/>
        </p:nvGrpSpPr>
        <p:grpSpPr>
          <a:xfrm>
            <a:off x="6816367" y="740234"/>
            <a:ext cx="2526989" cy="1556432"/>
            <a:chOff x="6641730" y="740234"/>
            <a:chExt cx="2526989" cy="1556432"/>
          </a:xfrm>
        </p:grpSpPr>
        <p:grpSp>
          <p:nvGrpSpPr>
            <p:cNvPr id="40" name="Group 21516"/>
            <p:cNvGrpSpPr/>
            <p:nvPr/>
          </p:nvGrpSpPr>
          <p:grpSpPr>
            <a:xfrm>
              <a:off x="6641730" y="740234"/>
              <a:ext cx="2526989" cy="1394060"/>
              <a:chOff x="6641730" y="740234"/>
              <a:chExt cx="2526989" cy="1394060"/>
            </a:xfrm>
          </p:grpSpPr>
          <p:pic>
            <p:nvPicPr>
              <p:cNvPr id="9" name="Picture 8"/>
              <p:cNvPicPr>
                <a:picLocks noChangeAspect="1"/>
              </p:cNvPicPr>
              <p:nvPr/>
            </p:nvPicPr>
            <p:blipFill rotWithShape="1">
              <a:blip r:embed="rId23"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8118533" y="1053291"/>
                <a:ext cx="864340" cy="789968"/>
              </a:xfrm>
              <a:prstGeom prst="rect">
                <a:avLst/>
              </a:prstGeom>
            </p:spPr>
          </p:pic>
          <p:sp>
            <p:nvSpPr>
              <p:cNvPr id="226" name="TextBox 225"/>
              <p:cNvSpPr txBox="1"/>
              <p:nvPr/>
            </p:nvSpPr>
            <p:spPr>
              <a:xfrm>
                <a:off x="6814589" y="774475"/>
                <a:ext cx="2354130" cy="280836"/>
              </a:xfrm>
              <a:prstGeom prst="rect">
                <a:avLst/>
              </a:prstGeom>
              <a:noFill/>
            </p:spPr>
            <p:txBody>
              <a:bodyPr wrap="square" lIns="34281" tIns="17140" rIns="34281" bIns="17140" rtlCol="0">
                <a:spAutoFit/>
              </a:bodyPr>
              <a:lstStyle/>
              <a:p>
                <a:r>
                  <a:rPr lang="en-US" sz="1600" b="1" dirty="0" smtClean="0">
                    <a:solidFill>
                      <a:srgbClr val="5F5F5F"/>
                    </a:solidFill>
                  </a:rPr>
                  <a:t>Continuous Development</a:t>
                </a:r>
                <a:endParaRPr lang="en-US" sz="1600" b="1" dirty="0">
                  <a:solidFill>
                    <a:srgbClr val="5F5F5F"/>
                  </a:solidFill>
                </a:endParaRPr>
              </a:p>
            </p:txBody>
          </p:sp>
          <p:sp>
            <p:nvSpPr>
              <p:cNvPr id="229" name="Rounded Rectangle 228"/>
              <p:cNvSpPr/>
              <p:nvPr/>
            </p:nvSpPr>
            <p:spPr>
              <a:xfrm>
                <a:off x="6654912" y="1840367"/>
                <a:ext cx="1187416" cy="230037"/>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Monitoring</a:t>
                </a:r>
                <a:endParaRPr lang="en-US" sz="1400" b="1" dirty="0">
                  <a:solidFill>
                    <a:srgbClr val="46575E"/>
                  </a:solidFill>
                </a:endParaRPr>
              </a:p>
            </p:txBody>
          </p:sp>
          <p:sp>
            <p:nvSpPr>
              <p:cNvPr id="230" name="Rounded Rectangle 229"/>
              <p:cNvSpPr/>
              <p:nvPr/>
            </p:nvSpPr>
            <p:spPr>
              <a:xfrm>
                <a:off x="8097575" y="1867396"/>
                <a:ext cx="805360" cy="206958"/>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SDLC</a:t>
                </a:r>
                <a:endParaRPr lang="en-US" sz="1400" b="1" dirty="0">
                  <a:solidFill>
                    <a:srgbClr val="46575E"/>
                  </a:solidFill>
                </a:endParaRPr>
              </a:p>
            </p:txBody>
          </p:sp>
          <p:sp>
            <p:nvSpPr>
              <p:cNvPr id="232" name="Rounded Rectangle 231"/>
              <p:cNvSpPr/>
              <p:nvPr/>
            </p:nvSpPr>
            <p:spPr>
              <a:xfrm>
                <a:off x="6641730" y="740234"/>
                <a:ext cx="2496018" cy="1394060"/>
              </a:xfrm>
              <a:prstGeom prst="roundRect">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grpSp>
          <p:nvGrpSpPr>
            <p:cNvPr id="41" name="Group 208"/>
            <p:cNvGrpSpPr/>
            <p:nvPr/>
          </p:nvGrpSpPr>
          <p:grpSpPr>
            <a:xfrm>
              <a:off x="6708326" y="1082944"/>
              <a:ext cx="1125540" cy="1213722"/>
              <a:chOff x="3665817" y="7754150"/>
              <a:chExt cx="683558" cy="686580"/>
            </a:xfrm>
          </p:grpSpPr>
          <p:grpSp>
            <p:nvGrpSpPr>
              <p:cNvPr id="42" name="Group 221"/>
              <p:cNvGrpSpPr/>
              <p:nvPr/>
            </p:nvGrpSpPr>
            <p:grpSpPr>
              <a:xfrm rot="21388824">
                <a:off x="3710482" y="7819321"/>
                <a:ext cx="625958" cy="621409"/>
                <a:chOff x="6992324" y="2121791"/>
                <a:chExt cx="960398" cy="953420"/>
              </a:xfrm>
            </p:grpSpPr>
            <p:sp>
              <p:nvSpPr>
                <p:cNvPr id="262" name="Arc 261"/>
                <p:cNvSpPr/>
                <p:nvPr/>
              </p:nvSpPr>
              <p:spPr>
                <a:xfrm rot="18880504" flipH="1">
                  <a:off x="6996144" y="2118634"/>
                  <a:ext cx="952757" cy="960398"/>
                </a:xfrm>
                <a:prstGeom prst="arc">
                  <a:avLst>
                    <a:gd name="adj1" fmla="val 13565188"/>
                    <a:gd name="adj2" fmla="val 19192409"/>
                  </a:avLst>
                </a:prstGeom>
                <a:gradFill flip="none" rotWithShape="1">
                  <a:gsLst>
                    <a:gs pos="0">
                      <a:srgbClr val="FF1414">
                        <a:lumMod val="75000"/>
                      </a:srgbClr>
                    </a:gs>
                    <a:gs pos="100000">
                      <a:srgbClr val="FF1414"/>
                    </a:gs>
                  </a:gsLst>
                  <a:lin ang="0" scaled="1"/>
                  <a:tileRect/>
                </a:gradFill>
                <a:ln w="25400" cap="flat" cmpd="sng" algn="ctr">
                  <a:noFill/>
                  <a:prstDash val="solid"/>
                </a:ln>
                <a:effectLst/>
              </p:spPr>
              <p:txBody>
                <a:bodyPr rtlCol="0" anchor="ctr"/>
                <a:lstStyle/>
                <a:p>
                  <a:pPr algn="ctr" defTabSz="1218987">
                    <a:defRPr/>
                  </a:pPr>
                  <a:endParaRPr lang="en-US" sz="3200" kern="0" dirty="0">
                    <a:solidFill>
                      <a:srgbClr val="000000"/>
                    </a:solidFill>
                    <a:latin typeface="Arial"/>
                  </a:endParaRPr>
                </a:p>
              </p:txBody>
            </p:sp>
            <p:sp>
              <p:nvSpPr>
                <p:cNvPr id="263" name="Oval 262"/>
                <p:cNvSpPr/>
                <p:nvPr/>
              </p:nvSpPr>
              <p:spPr>
                <a:xfrm>
                  <a:off x="6995483" y="2121791"/>
                  <a:ext cx="954094" cy="585098"/>
                </a:xfrm>
                <a:prstGeom prst="ellipse">
                  <a:avLst/>
                </a:prstGeom>
                <a:noFill/>
                <a:ln w="25400" cap="flat" cmpd="sng" algn="ctr">
                  <a:solidFill>
                    <a:srgbClr val="FFFFFF"/>
                  </a:solidFill>
                  <a:prstDash val="solid"/>
                </a:ln>
                <a:effectLst/>
              </p:spPr>
              <p:txBody>
                <a:bodyPr rtlCol="0" anchor="ctr"/>
                <a:lstStyle/>
                <a:p>
                  <a:pPr algn="ctr" defTabSz="1218987">
                    <a:defRPr/>
                  </a:pPr>
                  <a:endParaRPr lang="en-US" sz="3200" kern="0" dirty="0">
                    <a:solidFill>
                      <a:prstClr val="white"/>
                    </a:solidFill>
                    <a:latin typeface="Arial"/>
                  </a:endParaRPr>
                </a:p>
              </p:txBody>
            </p:sp>
          </p:grpSp>
          <p:grpSp>
            <p:nvGrpSpPr>
              <p:cNvPr id="43" name="Group 222"/>
              <p:cNvGrpSpPr/>
              <p:nvPr/>
            </p:nvGrpSpPr>
            <p:grpSpPr>
              <a:xfrm>
                <a:off x="3665817" y="7754150"/>
                <a:ext cx="683558" cy="419231"/>
                <a:chOff x="1987197" y="2693568"/>
                <a:chExt cx="851559" cy="522266"/>
              </a:xfrm>
            </p:grpSpPr>
            <p:grpSp>
              <p:nvGrpSpPr>
                <p:cNvPr id="44" name="Group 224"/>
                <p:cNvGrpSpPr/>
                <p:nvPr/>
              </p:nvGrpSpPr>
              <p:grpSpPr>
                <a:xfrm>
                  <a:off x="2136653" y="2853645"/>
                  <a:ext cx="554571" cy="222668"/>
                  <a:chOff x="2081790" y="2886931"/>
                  <a:chExt cx="628270" cy="252258"/>
                </a:xfrm>
              </p:grpSpPr>
              <p:sp>
                <p:nvSpPr>
                  <p:cNvPr id="255" name="Line 152"/>
                  <p:cNvSpPr>
                    <a:spLocks noChangeShapeType="1"/>
                  </p:cNvSpPr>
                  <p:nvPr/>
                </p:nvSpPr>
                <p:spPr bwMode="auto">
                  <a:xfrm flipH="1" flipV="1">
                    <a:off x="2138785" y="2998331"/>
                    <a:ext cx="48030" cy="48030"/>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solidFill>
                        <a:sysClr val="windowText" lastClr="000000"/>
                      </a:solidFill>
                      <a:latin typeface="Arial"/>
                    </a:endParaRPr>
                  </a:p>
                </p:txBody>
              </p:sp>
              <p:sp>
                <p:nvSpPr>
                  <p:cNvPr id="256" name="Line 153"/>
                  <p:cNvSpPr>
                    <a:spLocks noChangeShapeType="1"/>
                  </p:cNvSpPr>
                  <p:nvPr/>
                </p:nvSpPr>
                <p:spPr bwMode="auto">
                  <a:xfrm flipV="1">
                    <a:off x="2394829" y="2886931"/>
                    <a:ext cx="1" cy="66960"/>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57" name="Line 154"/>
                  <p:cNvSpPr>
                    <a:spLocks noChangeShapeType="1"/>
                  </p:cNvSpPr>
                  <p:nvPr/>
                </p:nvSpPr>
                <p:spPr bwMode="auto">
                  <a:xfrm flipV="1">
                    <a:off x="2596038" y="2988832"/>
                    <a:ext cx="48030" cy="47329"/>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58" name="Line 155"/>
                  <p:cNvSpPr>
                    <a:spLocks noChangeShapeType="1"/>
                  </p:cNvSpPr>
                  <p:nvPr/>
                </p:nvSpPr>
                <p:spPr bwMode="auto">
                  <a:xfrm flipV="1">
                    <a:off x="2678507" y="3113182"/>
                    <a:ext cx="31553" cy="12622"/>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59" name="Line 156"/>
                  <p:cNvSpPr>
                    <a:spLocks noChangeShapeType="1"/>
                  </p:cNvSpPr>
                  <p:nvPr/>
                </p:nvSpPr>
                <p:spPr bwMode="auto">
                  <a:xfrm flipV="1">
                    <a:off x="2511409" y="2930973"/>
                    <a:ext cx="12971" cy="31202"/>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60" name="Line 157"/>
                  <p:cNvSpPr>
                    <a:spLocks noChangeShapeType="1"/>
                  </p:cNvSpPr>
                  <p:nvPr/>
                </p:nvSpPr>
                <p:spPr bwMode="auto">
                  <a:xfrm flipH="1" flipV="1">
                    <a:off x="2263571" y="2935723"/>
                    <a:ext cx="12971" cy="31553"/>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solidFill>
                        <a:sysClr val="windowText" lastClr="000000"/>
                      </a:solidFill>
                      <a:latin typeface="Arial"/>
                    </a:endParaRPr>
                  </a:p>
                </p:txBody>
              </p:sp>
              <p:sp>
                <p:nvSpPr>
                  <p:cNvPr id="261" name="Line 158"/>
                  <p:cNvSpPr>
                    <a:spLocks noChangeShapeType="1"/>
                  </p:cNvSpPr>
                  <p:nvPr/>
                </p:nvSpPr>
                <p:spPr bwMode="auto">
                  <a:xfrm flipH="1" flipV="1">
                    <a:off x="2081790" y="3126567"/>
                    <a:ext cx="31553" cy="12622"/>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solidFill>
                        <a:sysClr val="windowText" lastClr="000000"/>
                      </a:solidFill>
                      <a:latin typeface="Arial"/>
                    </a:endParaRPr>
                  </a:p>
                </p:txBody>
              </p:sp>
            </p:grpSp>
            <p:pic>
              <p:nvPicPr>
                <p:cNvPr id="254" name="Picture 253" descr="Dial-Base.png"/>
                <p:cNvPicPr>
                  <a:picLocks noChangeAspect="1"/>
                </p:cNvPicPr>
                <p:nvPr/>
              </p:nvPicPr>
              <p:blipFill>
                <a:blip r:embed="rId24" cstate="print">
                  <a:alphaModFix/>
                  <a:extLst>
                    <a:ext uri="{28A0092B-C50C-407E-A947-70E740481C1C}">
                      <a14:useLocalDpi xmlns:a14="http://schemas.microsoft.com/office/drawing/2010/main"/>
                    </a:ext>
                  </a:extLst>
                </a:blip>
                <a:srcRect b="41041"/>
                <a:stretch>
                  <a:fillRect/>
                </a:stretch>
              </p:blipFill>
              <p:spPr>
                <a:xfrm>
                  <a:off x="1987197" y="2693568"/>
                  <a:ext cx="851559" cy="522266"/>
                </a:xfrm>
                <a:prstGeom prst="rect">
                  <a:avLst/>
                </a:prstGeom>
              </p:spPr>
            </p:pic>
          </p:grpSp>
        </p:grpSp>
      </p:grpSp>
      <p:sp>
        <p:nvSpPr>
          <p:cNvPr id="21515" name="TextBox 21514"/>
          <p:cNvSpPr txBox="1"/>
          <p:nvPr/>
        </p:nvSpPr>
        <p:spPr>
          <a:xfrm>
            <a:off x="9524939" y="2881057"/>
            <a:ext cx="914400" cy="914400"/>
          </a:xfrm>
          <a:prstGeom prst="rect">
            <a:avLst/>
          </a:prstGeom>
          <a:noFill/>
        </p:spPr>
        <p:txBody>
          <a:bodyPr wrap="none" lIns="0" tIns="0" rIns="0" bIns="0" rtlCol="0">
            <a:noAutofit/>
          </a:bodyPr>
          <a:lstStyle/>
          <a:p>
            <a:pPr>
              <a:lnSpc>
                <a:spcPct val="90000"/>
              </a:lnSpc>
            </a:pPr>
            <a:endParaRPr lang="en-US" dirty="0">
              <a:solidFill>
                <a:srgbClr val="5F5F5F"/>
              </a:solidFill>
            </a:endParaRPr>
          </a:p>
        </p:txBody>
      </p:sp>
      <p:grpSp>
        <p:nvGrpSpPr>
          <p:cNvPr id="45" name="Group 21524"/>
          <p:cNvGrpSpPr/>
          <p:nvPr/>
        </p:nvGrpSpPr>
        <p:grpSpPr>
          <a:xfrm>
            <a:off x="10508082" y="3111731"/>
            <a:ext cx="1296384" cy="1255449"/>
            <a:chOff x="8809346" y="4842106"/>
            <a:chExt cx="1296384" cy="1255449"/>
          </a:xfrm>
        </p:grpSpPr>
        <p:grpSp>
          <p:nvGrpSpPr>
            <p:cNvPr id="47" name="Group 197"/>
            <p:cNvGrpSpPr/>
            <p:nvPr/>
          </p:nvGrpSpPr>
          <p:grpSpPr>
            <a:xfrm>
              <a:off x="8809346" y="4842106"/>
              <a:ext cx="1296384" cy="1255449"/>
              <a:chOff x="10443581" y="376719"/>
              <a:chExt cx="1296384" cy="1255449"/>
            </a:xfrm>
          </p:grpSpPr>
          <p:sp>
            <p:nvSpPr>
              <p:cNvPr id="190" name="Rounded Rectangle 189"/>
              <p:cNvSpPr/>
              <p:nvPr/>
            </p:nvSpPr>
            <p:spPr>
              <a:xfrm>
                <a:off x="10443581" y="376719"/>
                <a:ext cx="1296384" cy="1255449"/>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pic>
            <p:nvPicPr>
              <p:cNvPr id="191" name="Picture 4" descr="http://www.graphicsfuel.com/wp-content/uploads/2013/03/20-social-media-icons.png"/>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10551695" y="529390"/>
                <a:ext cx="518266" cy="488755"/>
              </a:xfrm>
              <a:prstGeom prst="rect">
                <a:avLst/>
              </a:prstGeom>
              <a:noFill/>
            </p:spPr>
          </p:pic>
          <p:pic>
            <p:nvPicPr>
              <p:cNvPr id="194" name="Picture 4" descr="http://www.graphicsfuel.com/wp-content/uploads/2013/03/20-social-media-icons.png"/>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10553663" y="1082843"/>
                <a:ext cx="479295" cy="492766"/>
              </a:xfrm>
              <a:prstGeom prst="rect">
                <a:avLst/>
              </a:prstGeom>
              <a:noFill/>
            </p:spPr>
          </p:pic>
        </p:grpSp>
        <p:pic>
          <p:nvPicPr>
            <p:cNvPr id="21523" name="Picture 21522"/>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9496579" y="4937124"/>
              <a:ext cx="555625" cy="555625"/>
            </a:xfrm>
            <a:prstGeom prst="rect">
              <a:avLst/>
            </a:prstGeom>
          </p:spPr>
        </p:pic>
        <p:pic>
          <p:nvPicPr>
            <p:cNvPr id="21524" name="Picture 21523"/>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9493869" y="5556250"/>
              <a:ext cx="504824" cy="504824"/>
            </a:xfrm>
            <a:prstGeom prst="rect">
              <a:avLst/>
            </a:prstGeom>
          </p:spPr>
        </p:pic>
      </p:grpSp>
      <p:sp>
        <p:nvSpPr>
          <p:cNvPr id="264" name="Left-Right Arrow 263"/>
          <p:cNvSpPr/>
          <p:nvPr/>
        </p:nvSpPr>
        <p:spPr bwMode="auto">
          <a:xfrm rot="16200000">
            <a:off x="4868684" y="2243613"/>
            <a:ext cx="587093" cy="316853"/>
          </a:xfrm>
          <a:prstGeom prst="leftRight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34519" tIns="17260" rIns="34519" bIns="17260"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endParaRPr lang="en-US" sz="900" b="1" dirty="0">
              <a:solidFill>
                <a:srgbClr val="5F5F5F"/>
              </a:solidFill>
              <a:latin typeface="Arial" pitchFamily="-106" charset="0"/>
            </a:endParaRPr>
          </a:p>
        </p:txBody>
      </p:sp>
      <p:sp>
        <p:nvSpPr>
          <p:cNvPr id="265" name="Left-Right Arrow 264"/>
          <p:cNvSpPr/>
          <p:nvPr/>
        </p:nvSpPr>
        <p:spPr bwMode="auto">
          <a:xfrm rot="16200000">
            <a:off x="7501600" y="2259103"/>
            <a:ext cx="587093" cy="316853"/>
          </a:xfrm>
          <a:prstGeom prst="leftRight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34519" tIns="17260" rIns="34519" bIns="17260"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endParaRPr lang="en-US" sz="900" b="1" dirty="0">
              <a:solidFill>
                <a:srgbClr val="5F5F5F"/>
              </a:solidFill>
              <a:latin typeface="Arial" pitchFamily="-106" charset="0"/>
            </a:endParaRPr>
          </a:p>
        </p:txBody>
      </p:sp>
      <p:sp>
        <p:nvSpPr>
          <p:cNvPr id="193" name="TextBox 192"/>
          <p:cNvSpPr txBox="1"/>
          <p:nvPr/>
        </p:nvSpPr>
        <p:spPr>
          <a:xfrm>
            <a:off x="8792570" y="3029775"/>
            <a:ext cx="966913" cy="527057"/>
          </a:xfrm>
          <a:prstGeom prst="rect">
            <a:avLst/>
          </a:prstGeom>
          <a:noFill/>
        </p:spPr>
        <p:txBody>
          <a:bodyPr wrap="none" lIns="34281" tIns="17140" rIns="34281" bIns="17140" rtlCol="0">
            <a:spAutoFit/>
          </a:bodyPr>
          <a:lstStyle/>
          <a:p>
            <a:pPr algn="ctr"/>
            <a:r>
              <a:rPr lang="en-US" sz="1600" b="1" dirty="0" smtClean="0">
                <a:solidFill>
                  <a:srgbClr val="5F5F5F"/>
                </a:solidFill>
              </a:rPr>
              <a:t>ICS</a:t>
            </a:r>
          </a:p>
          <a:p>
            <a:pPr algn="ctr"/>
            <a:r>
              <a:rPr lang="en-US" sz="1600" b="1" dirty="0" smtClean="0">
                <a:solidFill>
                  <a:srgbClr val="5F5F5F"/>
                </a:solidFill>
              </a:rPr>
              <a:t>OSB / SOA</a:t>
            </a:r>
            <a:endParaRPr lang="en-US" sz="1600" b="1" dirty="0">
              <a:solidFill>
                <a:srgbClr val="5F5F5F"/>
              </a:solidFill>
            </a:endParaRPr>
          </a:p>
        </p:txBody>
      </p:sp>
      <p:grpSp>
        <p:nvGrpSpPr>
          <p:cNvPr id="225" name="Group 224"/>
          <p:cNvGrpSpPr/>
          <p:nvPr/>
        </p:nvGrpSpPr>
        <p:grpSpPr>
          <a:xfrm>
            <a:off x="191647" y="3037761"/>
            <a:ext cx="2207788" cy="1334219"/>
            <a:chOff x="191647" y="3037761"/>
            <a:chExt cx="2207788" cy="1334219"/>
          </a:xfrm>
        </p:grpSpPr>
        <p:grpSp>
          <p:nvGrpSpPr>
            <p:cNvPr id="5" name="Group 88"/>
            <p:cNvGrpSpPr/>
            <p:nvPr/>
          </p:nvGrpSpPr>
          <p:grpSpPr>
            <a:xfrm>
              <a:off x="191647" y="3037761"/>
              <a:ext cx="2207788" cy="1334219"/>
              <a:chOff x="152400" y="1897811"/>
              <a:chExt cx="1656272" cy="1000664"/>
            </a:xfrm>
          </p:grpSpPr>
          <p:sp>
            <p:nvSpPr>
              <p:cNvPr id="81" name="Rectangle 80"/>
              <p:cNvSpPr/>
              <p:nvPr/>
            </p:nvSpPr>
            <p:spPr>
              <a:xfrm>
                <a:off x="152400" y="1955321"/>
                <a:ext cx="1656272" cy="94315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5" name="TextBox 84"/>
              <p:cNvSpPr txBox="1"/>
              <p:nvPr/>
            </p:nvSpPr>
            <p:spPr>
              <a:xfrm>
                <a:off x="655608" y="1897811"/>
                <a:ext cx="672860" cy="176002"/>
              </a:xfrm>
              <a:prstGeom prst="rect">
                <a:avLst/>
              </a:prstGeom>
              <a:solidFill>
                <a:schemeClr val="bg1"/>
              </a:solidFill>
            </p:spPr>
            <p:txBody>
              <a:bodyPr wrap="square" lIns="34281" tIns="17140" rIns="34281" bIns="17140" rtlCol="0">
                <a:spAutoFit/>
              </a:bodyPr>
              <a:lstStyle/>
              <a:p>
                <a:pPr algn="ctr"/>
                <a:r>
                  <a:rPr lang="en-US" sz="1300" b="1" dirty="0" smtClean="0">
                    <a:solidFill>
                      <a:srgbClr val="5F5F5F"/>
                    </a:solidFill>
                  </a:rPr>
                  <a:t>Native</a:t>
                </a:r>
              </a:p>
            </p:txBody>
          </p:sp>
          <p:pic>
            <p:nvPicPr>
              <p:cNvPr id="36870" name="Picture 6" descr="http://img.talkandroid.com/uploads/2012/03/android_resources.png"/>
              <p:cNvPicPr>
                <a:picLocks noChangeAspect="1" noChangeArrowheads="1"/>
              </p:cNvPicPr>
              <p:nvPr/>
            </p:nvPicPr>
            <p:blipFill>
              <a:blip r:embed="rId29" cstate="print"/>
              <a:srcRect/>
              <a:stretch>
                <a:fillRect/>
              </a:stretch>
            </p:blipFill>
            <p:spPr bwMode="auto">
              <a:xfrm>
                <a:off x="658577" y="2104843"/>
                <a:ext cx="637627" cy="698741"/>
              </a:xfrm>
              <a:prstGeom prst="rect">
                <a:avLst/>
              </a:prstGeom>
              <a:noFill/>
            </p:spPr>
          </p:pic>
          <p:pic>
            <p:nvPicPr>
              <p:cNvPr id="36868" name="Picture 4" descr="https://developer.apple.com/assets/elements/icons/128x128/xcode.png"/>
              <p:cNvPicPr>
                <a:picLocks noChangeAspect="1" noChangeArrowheads="1"/>
              </p:cNvPicPr>
              <p:nvPr/>
            </p:nvPicPr>
            <p:blipFill>
              <a:blip r:embed="rId30" cstate="print"/>
              <a:srcRect/>
              <a:stretch>
                <a:fillRect/>
              </a:stretch>
            </p:blipFill>
            <p:spPr bwMode="auto">
              <a:xfrm>
                <a:off x="195550" y="2182483"/>
                <a:ext cx="646981" cy="646982"/>
              </a:xfrm>
              <a:prstGeom prst="rect">
                <a:avLst/>
              </a:prstGeom>
              <a:noFill/>
            </p:spPr>
          </p:pic>
        </p:grpSp>
        <p:pic>
          <p:nvPicPr>
            <p:cNvPr id="224" name="Picture 223"/>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1530407" y="3444874"/>
              <a:ext cx="799705" cy="803275"/>
            </a:xfrm>
            <a:prstGeom prst="rect">
              <a:avLst/>
            </a:prstGeom>
          </p:spPr>
        </p:pic>
      </p:grpSp>
      <p:pic>
        <p:nvPicPr>
          <p:cNvPr id="227" name="Picture 226"/>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1856527" y="4762499"/>
            <a:ext cx="528862" cy="473075"/>
          </a:xfrm>
          <a:prstGeom prst="rect">
            <a:avLst/>
          </a:prstGeom>
        </p:spPr>
      </p:pic>
    </p:spTree>
    <p:extLst>
      <p:ext uri="{BB962C8B-B14F-4D97-AF65-F5344CB8AC3E}">
        <p14:creationId xmlns:p14="http://schemas.microsoft.com/office/powerpoint/2010/main" val="387286641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00208 -0.11685 L -0.00208 -0.39473 " pathEditMode="relative" rAng="0" ptsTypes="AA">
                                      <p:cBhvr>
                                        <p:cTn id="19" dur="500" fill="hold"/>
                                        <p:tgtEl>
                                          <p:spTgt spid="45"/>
                                        </p:tgtEl>
                                        <p:attrNameLst>
                                          <p:attrName>ppt_x</p:attrName>
                                          <p:attrName>ppt_y</p:attrName>
                                        </p:attrNameLst>
                                      </p:cBhvr>
                                      <p:rCtr x="0" y="-13906"/>
                                    </p:animMotion>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nodeType="clickEffect">
                                  <p:stCondLst>
                                    <p:cond delay="0"/>
                                  </p:stCondLst>
                                  <p:childTnLst>
                                    <p:animEffect transition="out" filter="dissolve">
                                      <p:cBhvr>
                                        <p:cTn id="28" dur="500"/>
                                        <p:tgtEl>
                                          <p:spTgt spid="35"/>
                                        </p:tgtEl>
                                      </p:cBhvr>
                                    </p:animEffect>
                                    <p:set>
                                      <p:cBhvr>
                                        <p:cTn id="29" dur="1" fill="hold">
                                          <p:stCondLst>
                                            <p:cond delay="499"/>
                                          </p:stCondLst>
                                        </p:cTn>
                                        <p:tgtEl>
                                          <p:spTgt spid="35"/>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34"/>
                                        </p:tgtEl>
                                      </p:cBhvr>
                                    </p:animEffect>
                                    <p:set>
                                      <p:cBhvr>
                                        <p:cTn id="32" dur="1" fill="hold">
                                          <p:stCondLst>
                                            <p:cond delay="499"/>
                                          </p:stCondLst>
                                        </p:cTn>
                                        <p:tgtEl>
                                          <p:spTgt spid="34"/>
                                        </p:tgtEl>
                                        <p:attrNameLst>
                                          <p:attrName>style.visibility</p:attrName>
                                        </p:attrNameLst>
                                      </p:cBhvr>
                                      <p:to>
                                        <p:strVal val="hidden"/>
                                      </p:to>
                                    </p:se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264"/>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265"/>
                                        </p:tgtEl>
                                        <p:attrNameLst>
                                          <p:attrName>style.visibility</p:attrName>
                                        </p:attrNameLst>
                                      </p:cBhvr>
                                      <p:to>
                                        <p:strVal val="visible"/>
                                      </p:to>
                                    </p:set>
                                  </p:childTnLst>
                                </p:cTn>
                              </p:par>
                            </p:childTnLst>
                          </p:cTn>
                        </p:par>
                        <p:par>
                          <p:cTn id="42" fill="hold">
                            <p:stCondLst>
                              <p:cond delay="500"/>
                            </p:stCondLst>
                            <p:childTnLst>
                              <p:par>
                                <p:cTn id="43" presetID="1" presetClass="entr" presetSubtype="0" fill="hold" nodeType="after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264" grpId="0" animBg="1"/>
      <p:bldP spid="265" grpId="0" animBg="1"/>
      <p:bldP spid="19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2" name="AutoShape 8" descr="data:image/jpeg;base64,/9j/4AAQSkZJRgABAQAAAQABAAD/2wCEAAkGBhQQERQUDxASFRUUEBQUFBQUFRQUFBUUFBQWFBQYFRQXHCYeFxkjGhUUHy8gIycpLCwsFR4xNTAqNSYrLCkBCQoKDgwOGg8PGiwkHyQsLSosLS42KSwwLCwuLTUpLCwsNS4pNDUtLCwsNSwsLCwsKSwsLCwsLCkpKSwsLCksLP/AABEIAK4BIgMBIgACEQEDEQH/xAAcAAEAAgIDAQAAAAAAAAAAAAAABgcEBQEDCAL/xABREAABAwIBBgYMCwYEBQUAAAABAAIDBBESBQYHIVGRExYxUlOSFyJBYXGBk6GiwdHSFCMyM1RiY6OxssIYQlV0lNMINXJzNDaCs+EVZITD4v/EABsBAQACAwEBAAAAAAAAAAAAAAAFBgIDBAEH/8QAMxEAAQMCAAwFBAMBAQAAAAAAAAECAwQRBRIVITFRUmFxobHRFDKBkfAiQcHhI0JiE0P/2gAMAwEAAhEDEQA/ALxREQBERAR7KGkHJ9PI6KethjkYbOY4kOaeXWLd9bmLKEb4hM14MboxKHjkMZbiDh3sOteU9Ln+c1v+63/tsVo5I0zZOiyZDTPfNwjMnxwOAiJHCNgEZ17LjlQFgUWkXJ00jI4a6F73uDWNaSS5xNgBqX3lLP8AoKaV0VRWwxyMIDmOJDhcBwvq2EHxrzHoz/zah/mo/wAVYmkbRBX12Uqipp2xGOQsLS6QNPaxMYbi2rW0oCz+yjkv+I0/WPsWTkzP6gqZWxU9bDJI++FjTdxsC421dwAnxLyH8DdwvBasXCcHy6sWLDy+FXNo30QV9BlOnqahsQjjMmLDIHHt4ZGCwtr1uCAtOt0i5OhkdHNXQsexxa5riQWkcoIst3Q18c8bZYXtfG9ocx7Tdrge6CvJekz/ADat/mXepSDMHS7JkyhqacjG7Dio78jJHutIHfVF8YHdLSL9tqAvqu0h5PgkdFNXQMex2F7S7W1w5Qe+sqfPCkZTsqX1MYgkdhZKScDndtqB/wCh25eOJ5nPc5zyXOc4ucTrJcTcknuklW/nR/yhQfzDfzVCAunIud1JWuc2kqY5iwAuDCThBNgStuqC/wANXz9Z/sxfncr9QBERAEREAXy94aCXEAAEknUAByklfSxMr/MTf7Mn5CgNdx7yd/E6H+qg95OPeTv4nQ/1UHvLyTkDIMtdOynpmh0j8WEFwaO1aXHWe8Cph2Ccq9BH5aP2oD0dR50UkweYa2mkEbcchjmieGMH7z8LjhHfKxuPeTv4nQ/1MHvKqsxtH1Zkumym+sja1smT3taWva+5AcTqB1Kq80szZ8pyPjpeDxMZjdjeGC1w3UTy6ygPVXHvJ38Tof6qD3lkUudNHK17oq2le2JuKRzJonNjbr7Z5DrNGo6zsXnYaBMpf+28sPYpNkDR7VZKydld1XwVpaAhvBvx62h976tXKEBbXHvJ38Tof6mD3lzx7yd/E6H+qg95eWM0cx6nKjpG0gjJiDS7G8M1OJAtfl5CpMNAmU+bT+Wb7EB6OyZl6mqsXwWpgmwWxcDKyTDivhxYCbXseXYVnqr9C2YFVko1fwsR/HCDBgeH/N8Livs+WFaCAIiIAiIgCIiAIiIAiIgPJelz/Oa3/db/ANtikNDoHqJaOOqFXAGyUragNLX4g10YkDSbWvY2U1zv0Dur62epFc2Phnh2DgS7DZob8rGL8mxWRk7IhioI6TGCY6NlPjtYEtiEeLDfVe17XQHljRn/AJtQ/wA1H+K9dv5D4CqezY0AvoqyCp+HtfwMzZMHAluLCeTFwhtuVxOF0B4yP/Hf/M/+1ezlSZ/w6v4fhv8A1Bvz3CYeAPPxWvwnnV2IDyHpM/zat/mXepbTPjRnLS1sEVKxz460NNP3bOdbHGTsaXA3P7pGwqxc59AL62rnqBXtZw0rn4OBLsN+5i4QX3K24aJobGHBrjEBhcQLhwZgJbsJBI8BKA8o6S81WZMq2U0ZuW0kLpHa+3lcDjcATqBI1BTbOj/lCg/mG/mqFMNIehl2Vqw1IrGxDgmMwGIv+TfXixjbsWblTRS6fI9Pk34UGmCQP4bgyQ6xkNsGLV85t7iAp/RHpAgyRLUPqY5niWNjW8EGEgtcSb4nN2q2siaeKKrqIqeKnqw+WQMaXNiDQT3SRITbxKJfszv/AIk3+nP9xbPNnQA+jq4Kj4e1/Aytfg4AtxW7l+ENtyAuNERAEREAWJlf/h5v9mT8hWWuiugMkT2C13RuaL8l3NIF96A8uaFZmsyxTukc1rQ2a7nENAvE8cp8K9ODLlP9Jh8oz2rz/wDs45R+kUPlJ/7Kfs45R+kUPlJ/7KAvjKxjrKaeGKeK74HsxBzXBmJpbicAeTWqUj/w/PbrblanHgaR+tSLMPQ/V0EVeyeWlcaqkMMeB0jgHHF8vFGLN1jkuoh+zjlH6RQ+Un/soDGzw0WS5OpH1P8A6oyXAWDg2Yg443hnLjPJe/iWZoZoX1sGVYHTWMtJHGHvJcG4jILnXyL4/Zxyj9IofKT/ANlSrNDQ5WUdLlGGWWlLqulEUZY+UtDhi1vJjBA7YcgKA0cX+H+VnyMrQNvy4Q4fg5afPTRpPkylNQcptls9jMDC8O7Y8t8Syv2cco9PQ+Un/sp+zjlHp6Hyk/8AZQEg/wANtW+Q1/CSPdYU1sTi61zPe1/AFdyrbQ/o3qcjmqNVJA7hhDh4Fz3W4PhMWLGxtvljkv3VZKAIiIAiIgCIiAIiIDqqqlsbHPebNa0ucbE2AFzqC0nHyj6f7uX3Vtspx4oZG7Ynje0qjm8g8C4aqofCqI22cmMG0MdU1yvVc1tFuxbfHyj6f7uX3U4+UfT/AHcvuqpUXH4+XUnPuSmRafW73TsW1x8o+n+7l91OPlH0/wB3L7qqVE8fLqTn3GRafW73TsW1x8o+n+7l91OPlH0/3cvuqpUTx8upOfcZFp9bvdOxbXHyj6f7uX3U4+UfT/dy+6qmwnYUwnYdyePk3fPUZFp9bvdOxbPHyj6f7uX3U4+UfT/dy+6qmwnYdyYTsO5PHybvnqMi0+t3unYtnj5R9P8Ady+6nHyj6f7uX3VU2E7DuTCdhTx8m756jItPrd7p2LZ4+UfT/dy+6t1SVTZWNew3a5oc02IuDyaiqKcdSu/I8eGCIbIWD0QuylqHyqqOtmIvCVDFStarFXPrt2MxRifSPRMe5j5XBzHFrhwcmotNj3NoUnVBZ5RYa6pH27j1u29am6OBk7la4rNbUPgajm20lp9k2h6Z3kpPdTsm0PTO8lJ7qpNFJ5Nh1r89CKypNqTn3Ls7JtD0zvJSe6nZNoemd5KT3VSaJk2HWvz0GVJtSc+5dnZNoemd5KT3U7JtD0zvJSe6qTRMmw61+egypNqTn3Ls7JtD0zvJSe6nZNoemd5KT3VS7adxFw1xG0Arn4K/mO6pTJsOteXYZVm1Jz7lz9k2h6Z3kpPdTsm0PTO8lJ7qpj4K/mO6pT4K/mO6pTJsOteXYZVm1Jz7lz9k2h6Z3kpPdTsm0PTO8lJ7qpj4K/mO6pT4K/mO3FMmw615dhlWbUnPuXP2TaHpneSk91bzI+WYquPhYHFzMRbctLdY5dR1rzvZXXowitk6I858p+8cPUuOso44Y8Zt9J20VbJPJiuRNBK0RFFksEREAREQHy4X5VQ/B4e1PK3tT4RqV8lUlliLDUTDZPJ53kqMwgmZq8Sw4Ddne3h+TDRFnZLyNLUlwhaCWAF13Bvyr25eX5JUWiK5bIWN72sTGctkMFFvuJFV0bOu1OJFV0bOu1bf+Emypz+Mp9tvuhoUK33Eiq6NnXauOJFV0bPKNXn/AAk2VHjKfbb7oYSLfcSKro29dqcSKro29dq1eHl2V9jDxkG2nuhoUW+4kVXRt67U4kVXRt67V54eXZX2HjINtPdDQr4mPanwLY5UyLLTFomaBjvhs4O+Ta/JyfKC1tQe1PiWtWq11lTOdDHteiOat0MMsxahynUPCdSviNtgAO4AFSGS48U8I2zRj0wrxUzg9PMvAgMOOzsbx/AVHaRocOUZ/rcG4eONo/EFXiqb0rx2rgedTsPpPHqVlwatprbilYTS8N95DURb7ImaL6qPhGSsaMRbZwde4tsHfU7JI2NMZy2Qr8cT5VxWJdTQopd2OZeni3O9idjmXp49zlo8ZBtdTo8DPs9CIopd2OZenj3O9idjmXpo9zvYnjINrqPA1Gz0MTJXzLPAfzFZa3+TdHk3BNtNFyHuO2nvLJ7Hs3Sxel7FrWrh2jUtDUX8i8iLIpT2PZuli9L2J2PZuli9L2J4qHaPPA1GwvLuRZLqTT5hTMa5xlis1pcflcgFz3FFZn9o4/VJ8y2xysk8q3NMkEkSoj0tci11fOY8OHJ9MPsQ7rEu9aoUr0TkKHBTQN2Qxj0QuPCa/Q1N5MYKT63LuM5ERQZPhERAEREAVN52R4a2oH2t+s1rvWrkVTZ+w4a6Q85sbvRDf0qPr0/jRd/4JvArrTuTd+UI8pZo7faaUbYmnc7/APSiakeYUlqu3OifvBafao6mW0reJPYQbjUz03dM5YqItRnBnEKPBijc/Hi5CBbDbb4fMp972sTGdoKVHE6VyMYl1U26KIdkZn0d/XanZGZ9Hf1mrn8XDtdTsyZVbHNO5YNksod2R2fR39Zqdkdn0d/WavPGwbXXseZNqdjmncmNlxZQ/sjs+jv6zU7I7Po7+s1PGwbXXsMm1OxzTuYWkR/xsQ2RuO9w9ihtUdXjW6ziyz8LlDw0tAYG2JB5CSTq8PmWkqzyKDnej5lcmgtVFGsULWO0oZea8eKspx9s09W7v0q5lUmYkOKui+qHu9Aj9SttS9An0Ku8gsNuvM1N35UKqNMMNp4HbYXDqvv+pWuq20xwdrTP2OkbvDT+lTtAtp2+vQquEEvA759yslPtHMt4ZW7JQes0D9KgKzcm5ZlpsXASYcVsWppva9uUHaVOVUKzRq1NJAUkyQyI92gt5FWHHar6b0GexOO1X0w6jPYojJsutOfYmcqQ6l5dyz0Vc0Wc1dM7DC4vOxsbNXhNrDxqVZMoqw66mpDfqRsjJ8bi225aJaRYvM5OfY6IqtJfI1eXcnmS/mm+P8SsuyxMl/NN8f4lZa5DsFksi6amrZG3FI9rWjlLiAE0niqiJdTEzgkw0s52Qv8Ay2VP17rRP/0236lOs5c8Y5YnwwhzsYsXntWgX12B1lQHK5+Kd3yPxCnqCJzGLjJa6lYwlMyWVMRboiEfYzEQBykgb9S9IwMwtA2NA3BeecjRYqiBu2eIb3heiQtOFFztTid2CUzOXgcoiKHJoIiIAiIgCrHSVFaraedA3zOeFZyrvSjH8bA7bHINzmkfmK461P4l9CVwQ61Sia0XpchK3GaEmGth75eD443289lp1sM3pMNVCftQN+r1qHiWz2rvTqWuoS8L03L0LYUT0iR/ExHZKRvYfYpYsLK2SWVLAyXFYODu1NjcAjl8anpmK+NWoUmklSGZr3aEKkQqxeINN9r1/wDwnEGm+16//hRXgZd3z0LLlin3+37IUisXiBTbZeuPYnECm2y9cexasnTbvnoY5Xp9/t+yukVi8QKbbL1x7E4gU22Xrj2Jk6bd89Blen3+37K6WNVnWPAtnlSBsc0jGXwskc0X1ntTbWVq6o6/EuNEs6xKsdjIip9yRaOGXrT3qeQ+nG31lWkq50YRXmndsiY3rOJP5QrGU/RJ/FfiVPC7r1KpqRO4UD0wRXpYXbKkDfG/2BTxRHSlFiye482WN3pYf1KWpVtM3iQFWl4HcCl0RbnM9jTWRB7WuBx6nAEXwOI1HvhWaR2I1XakuVWNmO9G61sdWS82p6jXHGQ3nvu1niPd8V1LsmZgRMsZ3GQ80Xazzazv8SlKKvzV8smZMybixw4PijzrnXf2PiCBsbQ1jQ1o5A0ADcF9oi4FW5IJmJBks/FN8f5ivjKWW4acfHSNae43lcfA0ayucnMxQtBvrB5CQeU90cixX5p0riS6AEnlJLiT4STrWxmJf67+hpl/62/jtfff8EbynpAe64pmYRz363eJnIPHfwKLVVW+V2KV7nu2uN7eAcg8SszijS/R2ef2pxRpPo7PP7VIx1UEflavz1Ieahq5l+t6L729rFXLX5bd8WO+4fgVYGemRoKeJhhiaxzpbXF+TCSfUq7y87tWD6xPmUnBKkqI5CJmgdBJiO07hmbFjr6YfbNPVu71K/AqR0bQ4sow/VEjvQI/UrvUVhNf5ETcT+C0/iVd4REUYSoREQBERAFBtKMfxcDvtHN3tv6lOVD9JsV6WM82paT4DHI38SFzVSXicd+DltUs4/grVd1FJhljdzZWO3OBXSigC7Kl0sXQiqc50VH0qTrBccaKj6VJ1gpfKLNS8u5WMhzbSc+xbKKqeMdT9Jl3rjjJU/SZd6ZQZsry7nmRJdpOfYui6XVT8Y6n6TJvTjHU/SZN6wymzZXl3PMiy7Scy2Lrla/IL3OpoXPJLnQscSeUlwB171myus0nYCfMpJrrtRxDObiuVu+xT9c/FLIdssh3vJWsqD2yzC6+vbr3rCmPbHwqqtzrc+gMSyWJ7ovj7Sd312N3NJ9anSh2jGG1NI7nVB3BjB+N1MVY6VLQtKXhJb1T/n2Cj+f0WLJ9R3o8XVcD6lIFq86IMdHUt208oHhwGy7Yls9q70IyVLscm5Tz6tnmzLhq4T9oB1gW+taxFbHtxmq3WU9jsRyO1KXUXDaN4ThBtG8KlEsojJf++X7JjK3+Of6Lq4Uc5u8Jwg5zd4VK2Sy9yX/vl+xlb/HP9HojJc7RE3tm93ujaVl/CG85u8KjslsHBN1DkP5isrgxsG5YZNTa5fs1rhh2xz/RdLZQeQg+A3X0oVo4iAE5A/eYNwJ9amqjZo/+b1Ze9iYpplmiSRUtchmkeTVA360jtwaP1KscvHWwd4n8FYukZ/xsI2RvO9zfYq2y474wDYwfiVPUKWib69StVy3qn+nRCRaJor1xPNp5DvcwetXGqq0Ow3nnfzYWt6zr/oVqqLwgt5l4ITuDUtAnFQiIuAkAiIgCIiAKOZ/xYqGTvOY7c8KRrT53svQ1Hehc7q9t6lqmS8bk3KdFKuLOxd6dSnUKIq4X4tvI7w+nhdYdtCw9zutC7q2AOje2w7aNw3tIWDmq+9HB3o7dUkepbQi6sjPqYnAoEv0TOTUq9Sl2nUPAuSpXW6PpRcwyMcO4HAsPrC0VZkKeH5yB4G0AOG9twoB8MjPMhdY6yCXyOQ+lw7kWfR5Cnm+bheRtIDRvdYLfUWj6V1jLIxg2Nu879QWllPLJ5WqYS1cMXnchNqCPDFG3ZG0bmgLqyzNgp5nc2GQ7mFZbW23LV51PtST9+MjravWrJJ9Ma2+yFMi+uVu9U6lVgLBedZ8JWcteVWGF+QtbR7HahZ33yH0yPUpItLmZHhoYO/Hi6xLvWt0rPAlo2puQolW7Gnev+l6hdNZHije3nMcN4IXcuCtpyqearWS6yMoxYZpW82V7dziFjq4ot0uUtUsti5oo2loOFutoPyR3R4Fr85qZppJ+1bqjJ5B+7Y+pZeSZscETudEw+iF2V1NwsUkd7Y43Mvy2xAi9lU2riSJf7L+S4OTHjW33QppFKKjR7O35D43+MtO46vOtVUZs1Mfyqd//AEgO/KSrM2oifochVX0szNLVNhkv5pngP5ispdub+QaiWJnBwPPLrIwAdseUut5lKaLR4865pWt+qwYj1jq8y1SVEbPM41spZpF+lq9Opm6Om/Eyn7a25jfapcsDI+RmUsZZHiILi4lxuSSAPUFnlV+d6SSK5C1UsSxQtY7ShXef8l6oDmwt87newKussOvKe8APMp3nnJesk7zWN9G/rUAyk68r/wDVbdqVhpUtG3gVepW8713qWNoch7Sodtexu5pPrVjqCaIYbUkjudUncGMHtU7UFWLedxZqJLQNCIi5TrCIiAIiIAsLLUGOnmZzoZG72ELNXxKy7SNoI3heKl0sZMdiuRSh2nUuVyW21bCRu1LhVg+iFjZj1bXUrW424mueC24uBiJGrwFSJUuNo391bOjzlqYrYJ3EDuP7celc7ipKGtRrUa5NBXqrA7pHuex2lb2X5+C1UUHo9IjhYTQg7XMdY9U+1b2jzyppNXCYDskBb6XJ513MqYn6F98xES4PqItLV9M/QlllytHW5500erhMZ2Rgu9Lk860NZpEcbiGED6z3XPVFvxWL6uFml3tnPIqCok0N98xOlHM+KxopXsxNxOcwBtxcjECdXgChdZnLUS/LmcBsZ2g9HX51rDtUfPhBHtVrU05iWpsEuje173aFvZDh51HwLXlZ0p7U+BYEnIfAVGt0KWJpd2QocFNC3mwxjc0LOXXAzC0DYANwXYrW1LIiHzx7sZyqFwVyi9MTz9nXBgralv27z1ji9a1SkWkGLDlGo77mO3xsKjqtsK3jau5CnTpaRyb1LMzTyvE6miYZWB7W4SwuAdqJA1HvWW/VKLNo8tTQ/NTPb3r3HVOpRs2DcZyua7TrJSHCmK1Gvbo1FvIq8o9IM7fnGMk9A7xq8y3lHpBgd842SM+DGN41+ZcD6GZn2vwJCOvgf/a3EsfJfzTfH+JWWopTZ8UzIm4XOebHUxp2numwWurNIbzqhha3vvcXHqiw86wZSSu/r75hJX08el1+GcnixKvKkUQ+NlYz/U4A7uVVnWZyVMvy5322M7Qejr861p5bnl293euxmDl/u72I+TDCf+bff5+TOy5VCWplew3a5/anaA0AfgoTVm73n67vxUoUTe65J75UxG3FSyfYhMZXOVy/fOXTovitk+M86SR3pkepSxR/MOLDk+mG2PF1nE+tSBVidbyuXepcqdLRNTcgREWk3BERAEREAREQFG5SjwzSt5s8rdz3BY6sfLOjpsz3yRTua57i4tc0Obc8trWI8/KoxXZiVcXJG2QbY3XPVdY7rqAkppGroLtBhCnkaiYyIu/N1I+i+54HRnDIxzDscC07ivhcxIIt86BCiFAbBF0uqh3BddTqknvLViqYWMtdbpwO7uWI51+Ur6ggdIcMbXPOxoLjuCyRh7a2dT7lqLiwC5oYsUsbedKxu94C3NDmJVy6zG2MbZXW9FoJ3hSfI+jhsT2SSzuc5jg4NY0NaSNYve5I8Fl1xUsjlzJmOGevp40VMZFXdn6EyC5XAXKsBSQiIgKY0qRWygTzoYzuu31KIK984syqeuIdMHh4bhD2OsQL35DcHlPcULynogkGumnY/wCrICw9ZtwdwU9TVsSMaxy2VCvVVDKsjntS6KV4i3OUszqunvwlO+w/eYMbd7b28dlprKSa9rku1bkY5jmLZyWCIiyMCR5L+aZ4D+YrKWkp8r4I2tDbkX1k6uUldUuV5Hd3D/pHrWvFUwxVN+5wGskDw6liS5Wjb+8T4B6+RR9zydZJPh1rIosmSzm0ET5Df9xpdvI1BLImdTJrL5kMubLpOpjQO+dZWrUwybotrJbGTg4R3cbsTvE1t/xClWTtEdOzXPLJKe6BaNnm7bzrmfWQR/e/A7oqCZ/9bcSV5uwYKSnbzaeMbmBbFfMcYaAByAADwDUF9KtuW6qpaGpZEQIiLwyCIiAIiIAiIgC4suUQHXPTNeLPY1w2OAI3FR+uzApZLlsZjJ7sbiB1DdvmUkRYPjY/zJc2xzyReRypwK6rtGMguYJmv2CQFh6wuPMFHa/Nmpg+cp325zRjbvbe3jsrnXFlyPoY18uYk4sMTs81ncunYpmgzYqZ/m6d9uc4YG73Wv4lIqHRjI7XPM1n1WAvPWNh5irEsuUZQxp5s4lwxO/yWbz69iN0WYFJHYujMhHdkcSOoLN8y39PTNjFmMa0bGgAeZdqLrZG1nlSxGSTyS+dyrxFkRFmagiIgCIiAIiIBZa3KeblPU/P08b+/azvE4WI3rZIvUcrVuimLmo5LKhA8paI6d9zTySRHYfjG+fX51FMp6LquK5jDJmjmGzuq63mJVzouyOumZ978TjkwfC/7W4FD5OzFrZzZtM9lu7KDGPS1nxBSrJuh46jU1IG1sTb+m72KzbLlZvwhK7RmNceDYW+bORvJ2j6ig1iAPdzpSX+ie1G5SGOINFmtAA5AAANwX2i4nyOfnctzvZGxmZqWFkRFgZhERAEREAREQH/2Q=="/>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p>
        </p:txBody>
      </p:sp>
      <p:sp>
        <p:nvSpPr>
          <p:cNvPr id="36876" name="AutoShape 12" descr="data:image/jpeg;base64,/9j/4AAQSkZJRgABAQAAAQABAAD/2wCEAAkGBhEQEBIUEhIWFBUVFhcYFxcVFxYXFhYXGhUYFxQaGBgYHCYeFxklGRcXHzEgIycpLC0sGR4xNTAqNScrLCkBCQoKDgwOGg8PGiwkHyQqKSkpLCwsLCkpKSkpKSksKSksKSwpKSwtLCwpLCksLSwpLC0pKSkpLCosLCwpLCwsLP/AABEIAHUBrQMBIgACEQEDEQH/xAAcAAEAAgMBAQEAAAAAAAAAAAAABgcEBQgDAgH/xABREAABAwICBAkHBwcKBQUAAAABAAIDBBEFEgYhMUEHEyJRYXGBkaEIFDJUk6KxGEJScoKS0hcjU2LB0dMVFiQzY6OywuLjNENkg8NEc+Hw8f/EABkBAQEBAQEBAAAAAAAAAAAAAAACAQMEBf/EAC8RAAICAQMDAgMIAwEAAAAAAAABAhEDEiExBEFRE6FhcfAUIjJCgZHB0STh8SP/2gAMAwEAAhEDEQA/ALxREQBERAERec8wY0ucbAf/AIAOknUgPRF+BfqAIiIAiIgCIiAIiIAiIgCxq/EoYGZ5pWRN+lI5rR3uKrXhF4ZG0rnU9FlfMLh8p1xxneGj57xv3DpNwKRxTFp6qQyTyvlefnPJJHQNzR0CwVKNkuR0ZW8MWERavOc5/s45HDvy28ViN4ccJJ9OUdPEv/Yuc0V6EZqOp8J4SMMqiGxVceY7GvvG49AEgFz0BSW64zUy0J4T6vDXNaXGan3xPN8o543H0D0eiebeJcPAUjppFg4JjUNZBHPA7NG8XB3jcQRucDcEc4WcoLCIiAIiIAiIgCIiAIiIAiIgCIiAIiIAiIgCIiAIiIAiLR6YaWw4ZTGea51hrGNtmkedgF+i5J3AFAbxFT/yh4vUn+1b+BfrfKFjJAFDISdQAlaSTusMmsqtLMtFvosbDah8kMb5IzE9zQXRkhxYSLlpI1EhZKk0L8JX494aCSbAC5J3AbVp8DxA1UksuxjTkjHi5x6TyeodqiU0mo92Y3To3S1+LYjxfFxtP5yVwa3oHzndg8bLYKGVNbmxZl9jCGD7h/zOXPPk0JfFpEzlSJk1thYKP6T12SWkaTyTKHO+y5oHi6/YpCovp3RF0TJB8wkHoDra+8DvWdTaxtozJ+HYlCLTaM44KiIAn84wWcOfdmHQfityusJqcVJFppq0ERFZoREQBEXnUThjHPcbNaC4nmAFz4ICtNJuHCOjq5qdtK6XinZS/jQ0FwAzADIdhuNu5av5RLfUHe3H8NU/iNaZ5pZXbZXveetzi79q8YoS9zWt9JxDR1k2HiV10o56mdbaN4z55SQVHFmPjWB+Qm5AOzXYX1a+1Qjhk0+NFCKaB1p5m3c4bYothI5nONwOYBx5lPKeOOkpWtJyxwRAE7gyNlie5q5V0mx59dVzVD9sjiQPosGpjexoAUxVspujVr3o6KSaRscTHSPcbNa0EuJ6AF4Lo7gl0EbQUrZpG/0mdoc4ka42HW2Mc2qxdznqCtuiUrK/wfgDrpWh080VPf5uuV468pDR2OKzazyeqgNvFWRvdzPjcwH7Qc63crxRc9TL0o5Fx/R6ooZjDUxmN4Fxva5u5zXDU4f/AHUtaui+G7BGT4W+UgZ6dzXtO/K5zWPHUQ4H7IXOi6J2Q1RafARpO6KqfRuP5ucF7BzStFzbmzMB+4FfK5O0IqTHiVC4bqiIdjnhrvBxXWKiXJUSAadcLUWF1Ig83dM7IHuIeGBuYkNGsG5sL9oUd+URH6i/2zfwKuuErEvOMWrH3uBKYx1RgR/FpUZ6lSijG2dbaK495/Rw1IjMfGgnISCRZxbtG0G1+1bZa7R3DfNqOnh/RRRsPW1gB8brYrkWRfT3TqPCYY5HRmV0j8jWtcG7GlziSQdQ6t4UG+URH6i/2zfwLVeUFiearpoAdUcTnnrkdb4RjvVUrooqiGzqPQDTkYtDLIIHQiOTJrcHBxyh2ogDZcbt4UpUH4GcN4nCIDvmc+U/acQ33GtWs4WeE00I81pT/SHtu5+3iWnZYfpCNl9g17worfYq9iV6S6eUOHaqiYB9riNvLkP2RsHSbBV/iHlDRgkQUb3DcZZGs91od8VS00znuc57i5zjdznElxJ2kk6yV8LooonUW0fKGqPU4vaP/Ctjh/lDMJAno3NG8xSB9vsua2/eqURNKMtnWejWl9JiMZfTSh9vSaeS9l/pNOsdew863K5F0dx+ahqY6iE2cw6xue35zHc7SNXcdoC6yw6ubPDHKz0ZGNe3qc0OHgVElRadms0x0qjwykdUSNLwHNaGtsC5zjYC51DeeoFV78oeD1KX2jP3L88oXErQ0kAPpvfIR0MaGt8ZD3KkVUYqiWy7/lDwepS+0Z+5PlDwepS+0Z+5Ugi3SjNTLv8AlDwepS+0Z+5bTCOHjD5nBsrJae/znhrmDrLCSOu1lz4iaUNTOyopQ5oc0hzSAQQbgg6wQRtFl9KueAvGTNhpic65p5HMF9oY4B7OzW4Dq6FYy5vY6I+Jpmsa5ziGtaCXEmwAAuSTuAC5i4R9NnYpVl7SRBHdsLT9G+t5H0nEA9Ayjcp5w4ad2H8nwO1mxqCOba2Lt1Od0ZRvKpdXFdyJMK4OBTg+zltfUN5LT/R2kbSNRlPQNjem53BRHgy0DdilTywRTxEGV2zNvbG08538wvvIXS8MLWNa1oDWtADQBYAAWAA3ABJPsIo+0RFzLI/ptXGOnyjbI7L9ka3fADtXzoN/wp/9x1+4fsWBwgHXBzcv/KvTQCq5MsfMQ8dosfgO9fO1/wCVT8V7Wee//UlqrbHy6KukcNoeHjuDgrJUO07ws8mdo1Wyv6NfJPiR3Lp1sHLHa7blZlcbJVQ1bZo2SN2OF+rnHWDqXpLEHtLXC4IsQd4O1QLRbSLzd2SQ/m3Hb9A8/Ud/ep8x4IBBBB1gjWCF1wZlljffuVCamiB4ro1PSv4yDM5oNwW+mzoIG0dPevei09kaLSxh/S05T2jZ8FN14yUcbjdzGk85aD8QuX2aUHeKVfDlE+m0/uuiPwaZmU5Yad73HpAA6yL2C3tDC8C8hBe7bb0W8zW9A5969o4mtFmgAcwFh4I+YAtBOtxsBz6rnwXohGS3nK/YtJrln2iIupYWo0qxmmpKSWSqvxNsjgAXF2fkZQBtvdbdVN5QeJ5aalgB/rJHSHqjbYeMngtStmM038vaJ+pSfck/iLdaHz6OVVZFHS0bhMLyML2Pygs5V9byLi19YVFq1fJ+wzPV1M5GqKIMH1pHX/wxnvXRqkSmTvhpxnzfCpGg2dO5sQ+qbuk9xpHaub1cflD13KooeYSyHrJYxvwf3qnEjwZLkkPB/ggrMSpYXC7TJmeNxYwF7geg5bdq6rVBcAFEHV88hH9XAQOgve0fBrlfqmXJUQiIoKIRwy1ojweoB2yGNg6zI1x91rlzUrl8oTGddJSg/SmeP7uP/wAippdY8HOXJIeD6hM2KUTAL/n2PPVGeMd4MXUeIVghhkldsjY556mtLj8FRvAFgvGVs1QRyYI8o+vIf2Ma77ysnhcxLiMIqtdjIGxD7bg13u5lMt2UuDmeaYvc5ztriXHrJufErbaGYb5ziNHFa4dNHf6rXZ3+60rTKwuAzDuNxUP3QwyP7XWjHg93crfBC5OikReFdVthikkd6MbHPPU1pcfALidTmPhQxLzjFqxw2Nk4sdUbQw+81yi7Wkmw1k6h17l91FQZHue70nuLj1uNz4lbzQDDPOcTo47XBma5w/VZ+cd4MK7cI5HSJljwzDQX+hS04vuvkYBbrJFusrljE8RkqZpJpTmfI4uceknd0DYOgBXtw84vxWHxwg2M8oB6WRjO73uLXP6mPkqRsdH8DlramKnhHLkdYE7Gi13Od0AAnsXQ+jvBJhtIxodA2oktypJ2h9zvsw3a0dFu0rnXBscqKOXjaeQxSZS3MA0nKbXHKBG4dy3v5VMX9ek+7D/DWtNmJov/ABLg8wyoYWvo4Rf50bGxvHU5gBXNmluBeY1tRT5swifZrjtLSA5l7b8rhfputp+VTF/XpPuw/wANR3EMQlqJXyzPMkjzdznWuTa27VsAGrmRJoNpmOF1JwYvJwihv+hb3AkDwsuWiV1rojQeb0FJERYsgiBHTkGbxusmbEo3hyxLjcVLBsgiYz7TryO8Ht7lXi2+l2J+c19XNufNIR9UOys90Ba+hozNLHE3bI9rB1ucGj4qlwSy8tCuCDDpaCmlqYXPlljbI48bK22cZmgBjgBZpC3f5F8H9Wd7ef8AGppTQNjY1jRZrWhoHMALDwC9FytnSiqtK9DNHcMbG6pp5QJCQ3JJUv1tAJvZ+rao553oj+hqO+q/Gp7w0YN5xhUjgLugc2UdQOWT3HOPYublcd0S9jofg0xjBBLLBhokY+Roe4ScacwZq1GQnZn2Dn6FvOETTRuF0bpNRmfdsLDvfbW4j6LRrPYN65+4PsdbRYlTTPdljDi2Q6zZj2lrjYaza4OrmTTvS9+J1b5nXEY5MTD8yMHVf9Y7T0m2wBNO4vY0NRUOke573Fz3kuc46y5xNyT0krP0d0fmr6mOnhF3PO0+ixo9J7v1QP2DaVro4y5wa0FznEAAC5JJsABvJK6U4L9AhhlNmkANTKAZDtyDa2MHmG/nPQAqboxKyQ6M6OQ4fTR08I5LBrJ9J7j6T3dJPdqGwLaoi4nQIiICL6e014o3/RcQepw/e0KL4Difm87Hn0djvqnb3aj2KxsUoRPC+M/OGo8x2tPfZVXLEWOLXCxaSCOYjUV8jrIuGVZF9NHkzJxlqRbrXAgEawdhXxPA17S1wu1wsQd4UQ0R0kDbQSmw/wCW47v1T+zu5lM19HFljlja/U9EZKSsrfH9HH0ziRd0ZOp3N0O5j07/AAXnhGkU1NqaczPoO2dn0VZb2Aggi4O0HYVHcR0IhkJMZMR5hrb3buwrxZOklCWrCzjLE07gftHpxTv9MOjPSMw72/uWb/Oik/TN8fhZRt2gU26SM9eYfsK9INAHn05Wgfqgn42VRydVw4/X7mqWTwbCt03iGqFrpHHUNRAvu6T1WWwwWjl1zTm8rxa26Nu3KB4ns5l+4Vo5BTa2tu76btbuzcOxbRenHCberI/0XB0ipcyCIi9B0C534dMU43FOLGyCJjftOvI7wc3uXRC5K0vxPzmvq5tofNIR9UOys90BXDkmRqF0DwC4ZxeHPlI1zTOIP6rAGD3g/vXP111doHhnm2G0cRFi2FhcP1nDO/3nFbPgyJUflBA+fU3N5v8A+V9/2KrVdvlCYQXRUtSBqY58Tz0PAcy/axw+0qSWx4MfJaXk/wBc1tdURkgGSEFvSWP1gdjyexX0uP8ACMVlpJ454XZZI3ZmnwII3ggkEbwSrrwbh/pHMHnUEscm8xgSMPSLkOHUQesqZI1MtVFXX5d8L/t/Zf6l41nDxhwjfxYmc/KcgMdgXW5NyXaheymmVaKp4UcY86xWqcDdrHcU3qjGU2+3nPaoovp7y4kk3JNyecnWT3rIwtkTp4hO4tiL28Y4AkhmYZ7AaybX2LsczovgfwDzTC4i4WfOTM7ns4Dix9wN7yo75QlcW0tJFufK55+wyw8ZPBSzA+EzDKmWOnp5iXu1MbxUrRqaTa5aANQKgvlEsN6A7vz47fzX7FzXJb4KaV0+TxQDLWzW1l0cYPQA57v8Te5UsrI4IuEODDTNDU5hFK5rw9oLsjgMpzNGuxFtYB2dOq5cErk6EUP4WsT4jCKog2MjREP+44Nd7pcvocLGEeus+7IP8irvhm09pK2nggpZhKOMMkmUOAGVpawXcBfW5xt0dS5pbltlSqy+AXDOMxGSUjVDCbdDpHBo90P8VWivfyfcNyUdTMdsswYPqxt/E93crlwQuSO+UFXF1ZTRbmQl/a95HwjHeqqVj8PMZGKNJ2Gnjt2PkB8VXC2PAfJKtGeDOvxGHjoGx8XmLQXvykkbbCx1blt/yG4r9GD2v+lbDgo4UIMPidTVQcIy8vZI0F2Uutma5o12uLggHaVZ8fCthB/9bGOsSN8C0KW2akioPyG4r9GD2v8ApT8huK/Rg9r/AKVcP5UsI9ei979yflSwj16L3v3LNTNpFUYVwGYjx8XHCERZ2mQiQk5A4F1hl1m1wrs0qxLzWhqpr2McMjh9YNOX3rL9wPSekrg80s7Jslg7Lfk3va9xvse5RLhxxLisKcwHXNLHH2AmR3hH4rLbZvCOdFL+CfDePxelFtUbnSn/ALbSW+/lUQVs+T3huapqp/0cTYx1yOzHwj8V0fBC5LzREXE6HhX0bZopIn62yMcx3U5pafArkKvonQSyRP8ASje5jutri0+IXYi5r4ZsLEGLzFtrTNZLYbi4ZXd7mE9quBMiDoim3BZoL/KdUTIP6PDldL+uTfJGOuxJ6B0hdHsQTHgU4PbZa+obt/4dp5thlI6dje07wrlXzGwNAAAAAsANQAGwAbgvpcW7OiVBERYaEREAUT0x0eL7zxi5A5YG8D5w6QNvR1KWIuWXEskdLJlFSVMp9STAtMXRAMmu9g2O+e38Q8Vssf0ODyZILBx1lmxp+r9E9GzqUNnp3RuLXtLXDaCLFfGccvTSv/jPG1LGy06LEIpm5o3hw6No6xtHaslVDHK5pu0lpG8Eg94W1g0sq2f83N9YA+Nr+K9kOvX51+x2Wdd0WSir/wDnxVf2f3T+JY0mkdZMQ0SOudjYwAT1ZRddH12Psmb68Sc4pjkNOOW7lbmDW49m7rK+sLEjmmSUWc/Yz6Dfmt695PP1LSaO6KFjhLPrftDTrsedx3u+HwlK743Of3p7eF/Z0jb3YREXcs1WlOJ+bUNVNexjhkcPrBpy+9ZckLobhzxxsOG8Tfl1D2tA35GEPeeq4aPtBc8rpDgiRn4BhvnNXTw/pZY2Hqc8B3hcrrxosFzfwK4Xx2LROtcQsklPXbI3xeD2LpFZM2Jr8fwSKtppaeUXZI2xttB2tcOkEAjqXL2lmiNRhs5inbquckgHIkbztPPzt2jxPWKxcSwuGpjMc8bJWHa14Dh169h6RrWJ0a1Zx6i6AxXgFoJSTDJNBfcCJGDseM3vLTO8nbmr++D/AHVepEaWUwiub5O3/X/3H+6nydv+v/uP91NSGllMoro+TsPXz7AfxU+TsPXz7AfxU1IaWaTgEwjjcQlmI1QRG3Q+Q5R7okVjcL+ij6/DyYm5pYHcY1o2ubYiRo5zlNwN5aAs/g/0CZhMMjGymV0jw5zy0M1AWaALnUNZ27ypUob3stLY40X4umNJ+CXD695kcx0MrtbnwkNzHnc0gtJ6bXPOoo/yeIr6q2S3TE0nvDh8FepEaWUkiuz5O8frz/Yt/Gnyd4/Xn+xb+NNSGllJrqLgvwzzfCaNpFi6PjD1yEyfBwHYoSPJ3i31r7b7RNBtv159Stymp2xsaxos1rQ0DmAFh4BTJ2UlRWnDfoa+qgjqYWl0lOHB7QLudEdZIG8tIvbmLuZUEuzFCdJeCHDq1zn5HQSO1l8JDQ487mEFpPSACedIyoNHNKK46nyd3X/N1wt+vDr72v19yxfk81PrkXs3/iVakTTKnRWy3yeajfWxdkT/AMS+/k8Teux+yd+NbqQpkh4AsNyYfLKds0xt9WNoaPezrQeULiV5aOAfNa+V32iGM/wvVq6I6PDD6KGmDs/FtN3WtmcXFzjbdrcVFdNuCNuJ1ZqHVT4+Q1mQRtcAG32HMNtyVzT3sqtjnVdBcAuG8Xhr5SNc0zz9lgDB4h/etT8neP15/sW/jVmaM4CygpIaZji5sTbZjYFxJLnEgbLkkrZSTRiRtERFBYXLfCZi3nOK1b9zX8U3qjGT/EHHtXUZCqGTye2OJJrnkkkkmJtySbn56qLSJaspJdF8B+EcThbZCNc8j5OnKDxbPBl+1aD5O8frz/Yt/GrVwjDGUtPFBH6MTGsbfaQ0AXPSbXWydhIy0RFBQREQBERAEREAWPWYfFMLSMa4dI1jqO0diyEWNJ7MEaqNBIHHkPezouHDxF/FY35Px+nP3B+JS5F530uJ/lOfpQ8EZp9A4R6b3u6NTR4C/it3Q4VDALRsDeneesnWVloukMMIfhRShFcIIiLqUFUWIeUCyOaVjKIvax7mtfx4GfKSA7LxZsDa+0qx9LMV81oaqa9jHE8t+tlIZ7xC5JVxVkydG70t0snxOoM01hqysY2+WNvML7desneewDSIt9ofodUYnUCKIENBHGSW5Mbd5J3u5m7T1XI6cEFrcAGAFlPPVOGuZwYz6kd8xHQXkj7CthYmE4XHSwRwxNysjaGtHQN55ydpO8krLXFu2dEERFhoREQBERAERYmJ4pHTsDpCQCbahc3sT+xY2oq2Y3RlotF/PSk5XLdq2ck8rq/+bLOosbhmjdI11mt9LNqy79d1EcsJOk0YpxfDM9Fo26Z0pdlzn6xabfvA7Fi6TYvxVRTDO5rAc78pOttxYEDaNR71Es8FHUnZjnGrJMi01LpXTyNkcHEZG5iCLHLsuOfWR3rQzSGRlVPHVS2BFhZzQLuu1o5XULj9qyXURSuO/wCvgx5F2Juij2F4wynpIn1Eji59yL3c469Vui1lnYVpFBUuLYycwF7OFiRzjcVcc0XSvd9ilNM2aLExPE2U8ed97XsLaySdg8FD8FxJ0spllqJAWZnujAJbkaLkbbAXNrW+KnJnjCSj3ZkppOidotLT6XUz3sY1zruIAu0gAk2AK/a7SumheWOcSRqOUXAPNfnVetjq9SN1x5s3KLVN0lpzC6UOORrg08k3zG2q2/ascaaUmvlu1C98rtfQOlHmxrmSGuPk3qLX4fjsM7Hva6wZ6WYWsNtz0aisL+elLmtmdb6WU2/fbsR5saSba3GuPk3qLB/lmLjxDc57X2arWzbdmxeNFpJBMXhjjyGlxJBAyjabqvUhdWNSNoi1f85KfiRKXENJIFwcxI22btK/MN0mp6h+Rjjm3Bwte2225Z6sLStbjUvJtUWkqNL6ZjnNLnXa4tIDTtBsbbrLGxTFHPqaNsTyGvs85SRmaSCLjms1ymWeCWzsxzRJEWFHi0bp3Qi+doudWoDVv+0FmrqpJ8FJ2ERFpoREQBERAEREAREQBERAEREAREQGFjODQ1kD4J25o32zC5bexDhraQRrAUU/IxhHq7vbS/iU4RbYohcHA7hDTfzXN0OklI7s1j2qWUGHRU7BHDGyNg2NY0NaOwLIRLAREWAIiIAiIgCIiAKMaV/naikh535j1XA+AcpOvJ1KwuDyxpcNjiBmHUdo2lcssNcdJMlqVEXpoWOxGpdlbliYdVha+Vo2feWkyubh+bWBLPrt9FrdQ+9fuVhtpIwXEMaC/wBLUOV9bn2navwUceTJkbk+jlGXbfZs2rzy6Vvv59/9HN4r9/ch+N1VPPHDBSgOcXC1mkZRYjWSO/qN19SVUTMRPHOAZFGGC4LrnINwB+k4qWU2HxRm7I2tJ3taAfBfM+GQvN3xMcectaT32R9PJ/etXa+Ww9N8kWwp4dNWVLG2jaxwbqsCbDd9m5+ssJ0ZZhrANs03eBcDxaO9TsUrAzIGNyWtlsMtua2xfJoYyGji22braMos09A3I+mdc9n+7e49P6+ZCMZ5FYxpeIxFGxrHOaXtFm/Rsd5Ou25bPRqkD6l8/HtlIbZ2VhZrda20AbGlSSpoIpbcZG19tmZoNu9fUFMyMWY1rRzNAHwWx6Zqepva77/3QWOnZrNLagMpJP1rNHadfhdarEmCDDGNtZzwwHnJdy3eAK2mkmFyVIiY22QPBfc2Ntmrn1EraS0rHgBzGuA1gEA2O611U8cpyl8qX8muLbfyo07NH42xQuLTxkLLi2q7wM2vn5QUdwXE6eOlmzkGZ2a12kk3bybG1ttyp+sQYVBcniY9e3kN18+5ZPp904Ug8fghMkB80pIhtmlLj1XyN8CFthStfilg1obFHrFhY8nVfp5Y7lJPMY7tPFtuz0eSOT9Xm7F9NpmBxcGNDnai6wuR0nesj01Vv49l/Zix/wAexXzSRR1MjRYSTNbq2Bou63VcgL7ZEJmRw+dR2uMrOKcCHHVtDdZ186nrKOMNLAxoadrQ0ZT2bF5w4XCw3bExp5w0A99lz+yPbftT58/Mz0mQnHHmGskDRcmJsbetzGs+F1jSRGGWaBmtz2xxDrOQv7zfsKsJ9DEXZzGwuFuUWgu1bNe1PMIs+fi2Z73zZRmvz3tdJdI2277+zDxb8kPrI4oKyCOX+qijFrgkEkOJcR0v+C9mVEc9dx0Q/NwRkucBYEhrv3+BUqqaKOW3GMa+2zMAbdV1+x0cbWlgY0NO1oAAN9txvXT7O75VXfx+C+RvpuyMaM4M2emkMo/rX3uNRs0jYd3KusSSjlfVyCmdl82jDWk6zqbbLr3k5tamsUTWANaA0DYALAdgX5FTMaXFrWguN3EAAk8551v2ZaYrxy+/1Zvp7JER0axCCGKSeV7jI5+VxIJP0ha3RrPUpfFKHNDhscAR1EXC8HYZCRYxMtfNbK22bntbaskBdcMJQWllQi4qj9REXYsIiIAiIgCIiAIiIAiIgCIiAIiIAiIgCIiAIiIAiIgCIiAIiIAiIgCIiAIiIAiIgCIiAIiIAiIgCIiAIiIAiIgCIiAIiIAiIgCIiAIiIAiIgP/Z"/>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p>
        </p:txBody>
      </p:sp>
      <p:grpSp>
        <p:nvGrpSpPr>
          <p:cNvPr id="2" name="Group 112"/>
          <p:cNvGrpSpPr/>
          <p:nvPr/>
        </p:nvGrpSpPr>
        <p:grpSpPr>
          <a:xfrm>
            <a:off x="512265" y="10433751"/>
            <a:ext cx="1435293" cy="1184397"/>
            <a:chOff x="5445022" y="1348883"/>
            <a:chExt cx="1802376" cy="1486927"/>
          </a:xfrm>
          <a:effectLst/>
        </p:grpSpPr>
        <p:grpSp>
          <p:nvGrpSpPr>
            <p:cNvPr id="3" name="Group 78"/>
            <p:cNvGrpSpPr/>
            <p:nvPr/>
          </p:nvGrpSpPr>
          <p:grpSpPr>
            <a:xfrm>
              <a:off x="5445020" y="1348883"/>
              <a:ext cx="1802375" cy="1076893"/>
              <a:chOff x="2722259" y="192502"/>
              <a:chExt cx="1605435" cy="959224"/>
            </a:xfrm>
            <a:effectLst/>
          </p:grpSpPr>
          <p:sp>
            <p:nvSpPr>
              <p:cNvPr id="152" name="Arc 151"/>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3" name="Arc 152"/>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4" name="Arc 153"/>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5" name="Arc 154"/>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4" name="Group 84"/>
            <p:cNvGrpSpPr/>
            <p:nvPr/>
          </p:nvGrpSpPr>
          <p:grpSpPr>
            <a:xfrm>
              <a:off x="5940205" y="1945465"/>
              <a:ext cx="885074" cy="890342"/>
              <a:chOff x="3163335" y="723900"/>
              <a:chExt cx="788364" cy="793057"/>
            </a:xfrm>
            <a:solidFill>
              <a:srgbClr val="0070C0"/>
            </a:solidFill>
            <a:effectLst/>
          </p:grpSpPr>
          <p:sp>
            <p:nvSpPr>
              <p:cNvPr id="148" name="Freeform 147"/>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49" name="Freeform 148"/>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50" name="Freeform 149"/>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51" name="Freeform 150"/>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grpSp>
        <p:nvGrpSpPr>
          <p:cNvPr id="5" name="Group 155"/>
          <p:cNvGrpSpPr/>
          <p:nvPr/>
        </p:nvGrpSpPr>
        <p:grpSpPr>
          <a:xfrm>
            <a:off x="715412" y="10636951"/>
            <a:ext cx="1435293" cy="1184397"/>
            <a:chOff x="5445022" y="1348883"/>
            <a:chExt cx="1802376" cy="1486927"/>
          </a:xfrm>
          <a:effectLst/>
        </p:grpSpPr>
        <p:grpSp>
          <p:nvGrpSpPr>
            <p:cNvPr id="6" name="Group 78"/>
            <p:cNvGrpSpPr/>
            <p:nvPr/>
          </p:nvGrpSpPr>
          <p:grpSpPr>
            <a:xfrm>
              <a:off x="5445020" y="1348883"/>
              <a:ext cx="1802375" cy="1076893"/>
              <a:chOff x="2722259" y="192502"/>
              <a:chExt cx="1605435" cy="959224"/>
            </a:xfrm>
            <a:effectLst/>
          </p:grpSpPr>
          <p:sp>
            <p:nvSpPr>
              <p:cNvPr id="163" name="Arc 162"/>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4" name="Arc 163"/>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5" name="Arc 164"/>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6" name="Arc 165"/>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7" name="Group 84"/>
            <p:cNvGrpSpPr/>
            <p:nvPr/>
          </p:nvGrpSpPr>
          <p:grpSpPr>
            <a:xfrm>
              <a:off x="5940205" y="1945465"/>
              <a:ext cx="885074" cy="890342"/>
              <a:chOff x="3163335" y="723900"/>
              <a:chExt cx="788364" cy="793057"/>
            </a:xfrm>
            <a:solidFill>
              <a:srgbClr val="0070C0"/>
            </a:solidFill>
            <a:effectLst/>
          </p:grpSpPr>
          <p:sp>
            <p:nvSpPr>
              <p:cNvPr id="159" name="Freeform 158"/>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0" name="Freeform 159"/>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1" name="Freeform 160"/>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2" name="Freeform 161"/>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sp>
        <p:nvSpPr>
          <p:cNvPr id="181" name="Title 180"/>
          <p:cNvSpPr>
            <a:spLocks noGrp="1"/>
          </p:cNvSpPr>
          <p:nvPr>
            <p:ph type="title"/>
          </p:nvPr>
        </p:nvSpPr>
        <p:spPr/>
        <p:txBody>
          <a:bodyPr/>
          <a:lstStyle/>
          <a:p>
            <a:r>
              <a:rPr lang="en-US" dirty="0"/>
              <a:t>Mobile Application Accelerator (MAX)</a:t>
            </a:r>
          </a:p>
        </p:txBody>
      </p:sp>
      <p:sp>
        <p:nvSpPr>
          <p:cNvPr id="8" name="Text Placeholder 7"/>
          <p:cNvSpPr>
            <a:spLocks noGrp="1"/>
          </p:cNvSpPr>
          <p:nvPr>
            <p:ph type="body" sz="quarter" idx="13"/>
          </p:nvPr>
        </p:nvSpPr>
        <p:spPr/>
        <p:txBody>
          <a:bodyPr/>
          <a:lstStyle/>
          <a:p>
            <a:r>
              <a:rPr lang="en-US"/>
              <a:t>Business User Friendly Mobile App Composition in the Cloud</a:t>
            </a:r>
          </a:p>
        </p:txBody>
      </p:sp>
      <p:sp>
        <p:nvSpPr>
          <p:cNvPr id="192" name="Rectangle 191"/>
          <p:cNvSpPr/>
          <p:nvPr/>
        </p:nvSpPr>
        <p:spPr>
          <a:xfrm>
            <a:off x="694025" y="3124200"/>
            <a:ext cx="5247988" cy="457200"/>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chemeClr val="accent1"/>
                </a:solidFill>
              </a:rPr>
              <a:t>No coding </a:t>
            </a:r>
            <a:r>
              <a:rPr lang="en-US" sz="2000" b="1" cap="all" dirty="0">
                <a:solidFill>
                  <a:srgbClr val="46575E"/>
                </a:solidFill>
              </a:rPr>
              <a:t>required</a:t>
            </a:r>
          </a:p>
        </p:txBody>
      </p:sp>
      <p:sp>
        <p:nvSpPr>
          <p:cNvPr id="194" name="Rectangle 193"/>
          <p:cNvSpPr/>
          <p:nvPr/>
        </p:nvSpPr>
        <p:spPr>
          <a:xfrm>
            <a:off x="1097755" y="4584189"/>
            <a:ext cx="4440527" cy="381000"/>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smtClean="0">
                <a:solidFill>
                  <a:srgbClr val="FF0000"/>
                </a:solidFill>
              </a:rPr>
              <a:t>Preview </a:t>
            </a:r>
            <a:r>
              <a:rPr lang="en-US" sz="2000" b="1" cap="all" dirty="0">
                <a:solidFill>
                  <a:srgbClr val="FF0000"/>
                </a:solidFill>
              </a:rPr>
              <a:t>app </a:t>
            </a:r>
            <a:r>
              <a:rPr lang="en-US" sz="2000" b="1" cap="all" dirty="0">
                <a:solidFill>
                  <a:srgbClr val="46575E"/>
                </a:solidFill>
              </a:rPr>
              <a:t>in line</a:t>
            </a:r>
          </a:p>
        </p:txBody>
      </p:sp>
      <p:cxnSp>
        <p:nvCxnSpPr>
          <p:cNvPr id="195" name="Straight Connector 194"/>
          <p:cNvCxnSpPr/>
          <p:nvPr/>
        </p:nvCxnSpPr>
        <p:spPr bwMode="auto">
          <a:xfrm>
            <a:off x="684212" y="29718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sp>
        <p:nvSpPr>
          <p:cNvPr id="198" name="Rectangle 197"/>
          <p:cNvSpPr/>
          <p:nvPr/>
        </p:nvSpPr>
        <p:spPr>
          <a:xfrm>
            <a:off x="496165" y="2362200"/>
            <a:ext cx="5643706" cy="658356"/>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rgbClr val="FF0000"/>
                </a:solidFill>
              </a:rPr>
              <a:t>Browser based </a:t>
            </a:r>
            <a:r>
              <a:rPr lang="en-US" sz="2000" b="1" cap="all" dirty="0">
                <a:solidFill>
                  <a:srgbClr val="46575E"/>
                </a:solidFill>
              </a:rPr>
              <a:t>development</a:t>
            </a:r>
          </a:p>
        </p:txBody>
      </p:sp>
      <p:sp>
        <p:nvSpPr>
          <p:cNvPr id="199" name="Rectangle 198"/>
          <p:cNvSpPr/>
          <p:nvPr/>
        </p:nvSpPr>
        <p:spPr>
          <a:xfrm>
            <a:off x="1151224" y="3758178"/>
            <a:ext cx="4333588" cy="685800"/>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rgbClr val="FF0000"/>
                </a:solidFill>
              </a:rPr>
              <a:t>Easily map </a:t>
            </a:r>
            <a:r>
              <a:rPr lang="en-US" sz="2000" b="1" cap="all" dirty="0">
                <a:solidFill>
                  <a:srgbClr val="46575E"/>
                </a:solidFill>
              </a:rPr>
              <a:t>to business </a:t>
            </a:r>
            <a:r>
              <a:rPr lang="en-US" sz="2000" b="1" cap="all" dirty="0" smtClean="0">
                <a:solidFill>
                  <a:srgbClr val="46575E"/>
                </a:solidFill>
              </a:rPr>
              <a:t>services</a:t>
            </a:r>
            <a:endParaRPr lang="en-US" sz="2000" b="1" cap="all" dirty="0">
              <a:solidFill>
                <a:srgbClr val="46575E"/>
              </a:solidFill>
            </a:endParaRPr>
          </a:p>
        </p:txBody>
      </p:sp>
      <p:sp>
        <p:nvSpPr>
          <p:cNvPr id="44" name="Rectangle 43"/>
          <p:cNvSpPr/>
          <p:nvPr/>
        </p:nvSpPr>
        <p:spPr>
          <a:xfrm>
            <a:off x="460517" y="5105400"/>
            <a:ext cx="5715002" cy="654845"/>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rgbClr val="FF0000"/>
                </a:solidFill>
              </a:rPr>
              <a:t>Edit, test, and publish </a:t>
            </a:r>
            <a:r>
              <a:rPr lang="en-US" sz="2000" b="1" cap="all" dirty="0">
                <a:solidFill>
                  <a:srgbClr val="46575E"/>
                </a:solidFill>
              </a:rPr>
              <a:t>from browser</a:t>
            </a:r>
          </a:p>
        </p:txBody>
      </p:sp>
      <p:cxnSp>
        <p:nvCxnSpPr>
          <p:cNvPr id="46" name="Straight Connector 45"/>
          <p:cNvCxnSpPr/>
          <p:nvPr/>
        </p:nvCxnSpPr>
        <p:spPr bwMode="auto">
          <a:xfrm>
            <a:off x="684212" y="36576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cxnSp>
        <p:nvCxnSpPr>
          <p:cNvPr id="47" name="Straight Connector 46"/>
          <p:cNvCxnSpPr/>
          <p:nvPr/>
        </p:nvCxnSpPr>
        <p:spPr bwMode="auto">
          <a:xfrm>
            <a:off x="684212" y="44958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cxnSp>
        <p:nvCxnSpPr>
          <p:cNvPr id="48" name="Straight Connector 47"/>
          <p:cNvCxnSpPr/>
          <p:nvPr/>
        </p:nvCxnSpPr>
        <p:spPr bwMode="auto">
          <a:xfrm>
            <a:off x="684212" y="51054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pic>
        <p:nvPicPr>
          <p:cNvPr id="52" name="Picture 5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32612" y="1905000"/>
            <a:ext cx="4520754" cy="3797107"/>
          </a:xfrm>
          <a:prstGeom prst="rect">
            <a:avLst/>
          </a:prstGeom>
        </p:spPr>
      </p:pic>
      <p:pic>
        <p:nvPicPr>
          <p:cNvPr id="9" name="Picture 8" descr="04_mcs.png"/>
          <p:cNvPicPr>
            <a:picLocks noChangeAspect="1"/>
          </p:cNvPicPr>
          <p:nvPr/>
        </p:nvPicPr>
        <p:blipFill rotWithShape="1">
          <a:blip r:embed="rId4" cstate="print">
            <a:extLst>
              <a:ext uri="{28A0092B-C50C-407E-A947-70E740481C1C}">
                <a14:useLocalDpi xmlns:a14="http://schemas.microsoft.com/office/drawing/2010/main"/>
              </a:ext>
            </a:extLst>
          </a:blip>
          <a:srcRect b="15751"/>
          <a:stretch/>
        </p:blipFill>
        <p:spPr>
          <a:xfrm>
            <a:off x="7137400" y="2082799"/>
            <a:ext cx="4140200" cy="2575937"/>
          </a:xfrm>
          <a:prstGeom prst="rect">
            <a:avLst/>
          </a:prstGeom>
        </p:spPr>
      </p:pic>
      <p:pic>
        <p:nvPicPr>
          <p:cNvPr id="11" name="Picture 10" descr="05_mcs.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24700" y="2070100"/>
            <a:ext cx="4175124" cy="2607468"/>
          </a:xfrm>
          <a:prstGeom prst="rect">
            <a:avLst/>
          </a:prstGeom>
        </p:spPr>
      </p:pic>
      <p:pic>
        <p:nvPicPr>
          <p:cNvPr id="14" name="Picture 13" descr="Screen Shot 2014-09-25 at 9.41.16 AM.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31684" y="2057400"/>
            <a:ext cx="4209415" cy="2630884"/>
          </a:xfrm>
          <a:prstGeom prst="rect">
            <a:avLst/>
          </a:prstGeom>
        </p:spPr>
      </p:pic>
      <p:pic>
        <p:nvPicPr>
          <p:cNvPr id="15" name="Picture 14" descr="Screen Shot 2014-09-25 at 9.46.23 AM.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124700" y="2053034"/>
            <a:ext cx="4192905" cy="2620566"/>
          </a:xfrm>
          <a:prstGeom prst="rect">
            <a:avLst/>
          </a:prstGeom>
        </p:spPr>
      </p:pic>
      <p:pic>
        <p:nvPicPr>
          <p:cNvPr id="16" name="Picture 15" descr="Screen Shot 2014-09-25 at 9.46.48 AM.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150100" y="2057798"/>
            <a:ext cx="4185284" cy="2615802"/>
          </a:xfrm>
          <a:prstGeom prst="rect">
            <a:avLst/>
          </a:prstGeom>
        </p:spPr>
      </p:pic>
      <p:pic>
        <p:nvPicPr>
          <p:cNvPr id="17" name="Picture 16" descr="Screen Shot 2014-09-25 at 9.46.37 AM.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124700" y="2060575"/>
            <a:ext cx="4201160" cy="2625725"/>
          </a:xfrm>
          <a:prstGeom prst="rect">
            <a:avLst/>
          </a:prstGeom>
        </p:spPr>
      </p:pic>
    </p:spTree>
    <p:extLst>
      <p:ext uri="{BB962C8B-B14F-4D97-AF65-F5344CB8AC3E}">
        <p14:creationId xmlns:p14="http://schemas.microsoft.com/office/powerpoint/2010/main" val="305486270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60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1100"/>
                            </p:stCondLst>
                            <p:childTnLst>
                              <p:par>
                                <p:cTn id="9" presetID="22" presetClass="entr" presetSubtype="8" fill="hold" nodeType="afterEffect">
                                  <p:stCondLst>
                                    <p:cond delay="60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200"/>
                            </p:stCondLst>
                            <p:childTnLst>
                              <p:par>
                                <p:cTn id="13" presetID="22" presetClass="entr" presetSubtype="8" fill="hold" nodeType="afterEffect">
                                  <p:stCondLst>
                                    <p:cond delay="60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3300"/>
                            </p:stCondLst>
                            <p:childTnLst>
                              <p:par>
                                <p:cTn id="17" presetID="22" presetClass="entr" presetSubtype="8" fill="hold" nodeType="afterEffect">
                                  <p:stCondLst>
                                    <p:cond delay="60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4400"/>
                            </p:stCondLst>
                            <p:childTnLst>
                              <p:par>
                                <p:cTn id="21" presetID="22" presetClass="entr" presetSubtype="8" fill="hold" nodeType="afterEffect">
                                  <p:stCondLst>
                                    <p:cond delay="60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dirty="0" smtClean="0"/>
              <a:t>Mobile Cloud Service–  </a:t>
            </a:r>
            <a:br>
              <a:rPr lang="en-US" dirty="0" smtClean="0"/>
            </a:br>
            <a:r>
              <a:rPr lang="en-US" dirty="0" smtClean="0"/>
              <a:t>An Ecosystem Extends and Connects</a:t>
            </a:r>
          </a:p>
        </p:txBody>
      </p:sp>
      <p:sp>
        <p:nvSpPr>
          <p:cNvPr id="4" name="Footer Placeholder 3"/>
          <p:cNvSpPr>
            <a:spLocks noGrp="1"/>
          </p:cNvSpPr>
          <p:nvPr>
            <p:ph type="ftr" sz="quarter" idx="4294967295"/>
          </p:nvPr>
        </p:nvSpPr>
        <p:spPr>
          <a:xfrm>
            <a:off x="8621713" y="6556379"/>
            <a:ext cx="2743200" cy="182563"/>
          </a:xfrm>
          <a:prstGeom prst="rect">
            <a:avLst/>
          </a:prstGeom>
        </p:spPr>
        <p:txBody>
          <a:bodyPr/>
          <a:lstStyle/>
          <a:p>
            <a:pPr>
              <a:defRPr/>
            </a:pPr>
            <a:r>
              <a:rPr lang="en-US" smtClean="0">
                <a:solidFill>
                  <a:srgbClr val="5F5F5F">
                    <a:lumMod val="60000"/>
                    <a:lumOff val="40000"/>
                  </a:srgbClr>
                </a:solidFill>
              </a:rPr>
              <a:t>Oracle Confidential – Internal/Restricted/Highly Restricted</a:t>
            </a:r>
            <a:endParaRPr lang="en-US">
              <a:solidFill>
                <a:srgbClr val="5F5F5F">
                  <a:lumMod val="60000"/>
                  <a:lumOff val="40000"/>
                </a:srgbClr>
              </a:solidFill>
            </a:endParaRPr>
          </a:p>
        </p:txBody>
      </p:sp>
      <p:sp>
        <p:nvSpPr>
          <p:cNvPr id="5" name="Slide Number Placeholder 4"/>
          <p:cNvSpPr>
            <a:spLocks noGrp="1"/>
          </p:cNvSpPr>
          <p:nvPr>
            <p:ph type="sldNum" sz="quarter" idx="4294967295"/>
          </p:nvPr>
        </p:nvSpPr>
        <p:spPr>
          <a:xfrm>
            <a:off x="11276015" y="6556379"/>
            <a:ext cx="380999" cy="182563"/>
          </a:xfrm>
          <a:prstGeom prst="rect">
            <a:avLst/>
          </a:prstGeom>
        </p:spPr>
        <p:txBody>
          <a:bodyPr/>
          <a:lstStyle/>
          <a:p>
            <a:pPr>
              <a:defRPr/>
            </a:pPr>
            <a:fld id="{E44C0700-3F71-478F-89FA-1B89565B8F43}" type="slidenum">
              <a:rPr lang="en-US" smtClean="0">
                <a:solidFill>
                  <a:srgbClr val="5F5F5F">
                    <a:lumMod val="60000"/>
                    <a:lumOff val="40000"/>
                  </a:srgbClr>
                </a:solidFill>
              </a:rPr>
              <a:pPr>
                <a:defRPr/>
              </a:pPr>
              <a:t>16</a:t>
            </a:fld>
            <a:endParaRPr lang="en-US" dirty="0">
              <a:solidFill>
                <a:srgbClr val="5F5F5F">
                  <a:lumMod val="60000"/>
                  <a:lumOff val="40000"/>
                </a:srgbClr>
              </a:solidFill>
            </a:endParaRPr>
          </a:p>
        </p:txBody>
      </p:sp>
      <p:grpSp>
        <p:nvGrpSpPr>
          <p:cNvPr id="2" name="Group 167"/>
          <p:cNvGrpSpPr>
            <a:grpSpLocks/>
          </p:cNvGrpSpPr>
          <p:nvPr/>
        </p:nvGrpSpPr>
        <p:grpSpPr bwMode="auto">
          <a:xfrm>
            <a:off x="4048127" y="1978025"/>
            <a:ext cx="3248025" cy="1671638"/>
            <a:chOff x="2722259" y="192502"/>
            <a:chExt cx="1605435" cy="959224"/>
          </a:xfrm>
        </p:grpSpPr>
        <p:sp>
          <p:nvSpPr>
            <p:cNvPr id="11" name="Arc 10"/>
            <p:cNvSpPr/>
            <p:nvPr/>
          </p:nvSpPr>
          <p:spPr>
            <a:xfrm>
              <a:off x="3713298" y="537750"/>
              <a:ext cx="614396" cy="613976"/>
            </a:xfrm>
            <a:prstGeom prst="arc">
              <a:avLst>
                <a:gd name="adj1" fmla="val 15614296"/>
                <a:gd name="adj2" fmla="val 5318166"/>
              </a:avLst>
            </a:prstGeom>
            <a:noFill/>
            <a:ln w="104775" cap="rnd" cmpd="sng" algn="ctr">
              <a:solidFill>
                <a:srgbClr val="FF0000"/>
              </a:solidFill>
              <a:prstDash val="solid"/>
            </a:ln>
            <a:effectLst/>
          </p:spPr>
          <p:txBody>
            <a:bodyPr anchor="ctr"/>
            <a:lstStyle/>
            <a:p>
              <a:pPr algn="ctr" defTabSz="1218987">
                <a:defRPr/>
              </a:pPr>
              <a:endParaRPr lang="en-US" sz="2400" kern="0" dirty="0">
                <a:solidFill>
                  <a:srgbClr val="000000"/>
                </a:solidFill>
                <a:latin typeface="Arial"/>
              </a:endParaRPr>
            </a:p>
          </p:txBody>
        </p:sp>
        <p:sp>
          <p:nvSpPr>
            <p:cNvPr id="12" name="Arc 11"/>
            <p:cNvSpPr/>
            <p:nvPr/>
          </p:nvSpPr>
          <p:spPr>
            <a:xfrm flipH="1">
              <a:off x="2722259" y="565078"/>
              <a:ext cx="586149" cy="586648"/>
            </a:xfrm>
            <a:prstGeom prst="arc">
              <a:avLst>
                <a:gd name="adj1" fmla="val 16112914"/>
                <a:gd name="adj2" fmla="val 5813318"/>
              </a:avLst>
            </a:prstGeom>
            <a:noFill/>
            <a:ln w="104775" cap="rnd" cmpd="sng" algn="ctr">
              <a:solidFill>
                <a:srgbClr val="FF0000"/>
              </a:solidFill>
              <a:prstDash val="solid"/>
            </a:ln>
            <a:effectLst/>
          </p:spPr>
          <p:txBody>
            <a:bodyPr anchor="ctr"/>
            <a:lstStyle/>
            <a:p>
              <a:pPr algn="ctr" defTabSz="1218987">
                <a:defRPr/>
              </a:pPr>
              <a:endParaRPr lang="en-US" sz="2400" kern="0" dirty="0">
                <a:solidFill>
                  <a:srgbClr val="000000"/>
                </a:solidFill>
                <a:latin typeface="Arial"/>
              </a:endParaRPr>
            </a:p>
          </p:txBody>
        </p:sp>
        <p:sp>
          <p:nvSpPr>
            <p:cNvPr id="13" name="Arc 12"/>
            <p:cNvSpPr/>
            <p:nvPr/>
          </p:nvSpPr>
          <p:spPr>
            <a:xfrm flipH="1">
              <a:off x="3021219" y="192502"/>
              <a:ext cx="601842" cy="602134"/>
            </a:xfrm>
            <a:prstGeom prst="arc">
              <a:avLst>
                <a:gd name="adj1" fmla="val 12410787"/>
                <a:gd name="adj2" fmla="val 568492"/>
              </a:avLst>
            </a:prstGeom>
            <a:noFill/>
            <a:ln w="104775" cap="rnd" cmpd="sng" algn="ctr">
              <a:solidFill>
                <a:srgbClr val="FF0000"/>
              </a:solidFill>
              <a:prstDash val="solid"/>
            </a:ln>
            <a:effectLst/>
          </p:spPr>
          <p:txBody>
            <a:bodyPr anchor="ctr"/>
            <a:lstStyle/>
            <a:p>
              <a:pPr algn="ctr" defTabSz="1218987">
                <a:defRPr/>
              </a:pPr>
              <a:endParaRPr lang="en-US" sz="2400" kern="0" dirty="0">
                <a:solidFill>
                  <a:srgbClr val="000000"/>
                </a:solidFill>
                <a:latin typeface="Arial"/>
              </a:endParaRPr>
            </a:p>
          </p:txBody>
        </p:sp>
        <p:sp>
          <p:nvSpPr>
            <p:cNvPr id="14" name="Arc 13"/>
            <p:cNvSpPr/>
            <p:nvPr/>
          </p:nvSpPr>
          <p:spPr>
            <a:xfrm flipH="1">
              <a:off x="3371966" y="342808"/>
              <a:ext cx="619105" cy="619442"/>
            </a:xfrm>
            <a:prstGeom prst="arc">
              <a:avLst>
                <a:gd name="adj1" fmla="val 12234367"/>
                <a:gd name="adj2" fmla="val 17202984"/>
              </a:avLst>
            </a:prstGeom>
            <a:noFill/>
            <a:ln w="104775" cap="rnd" cmpd="sng" algn="ctr">
              <a:solidFill>
                <a:srgbClr val="FF0000"/>
              </a:solidFill>
              <a:prstDash val="solid"/>
            </a:ln>
            <a:effectLst/>
          </p:spPr>
          <p:txBody>
            <a:bodyPr anchor="ctr"/>
            <a:lstStyle/>
            <a:p>
              <a:pPr algn="ctr" defTabSz="1218987">
                <a:defRPr/>
              </a:pPr>
              <a:endParaRPr lang="en-US" sz="2400" kern="0" dirty="0">
                <a:solidFill>
                  <a:srgbClr val="000000"/>
                </a:solidFill>
                <a:latin typeface="Arial"/>
              </a:endParaRPr>
            </a:p>
          </p:txBody>
        </p:sp>
      </p:grpSp>
      <p:sp>
        <p:nvSpPr>
          <p:cNvPr id="20" name="TextBox 19"/>
          <p:cNvSpPr txBox="1"/>
          <p:nvPr/>
        </p:nvSpPr>
        <p:spPr>
          <a:xfrm>
            <a:off x="4349753" y="2706692"/>
            <a:ext cx="2354263" cy="661987"/>
          </a:xfrm>
          <a:prstGeom prst="rect">
            <a:avLst/>
          </a:prstGeom>
          <a:noFill/>
          <a:ln>
            <a:noFill/>
          </a:ln>
        </p:spPr>
        <p:txBody>
          <a:bodyPr lIns="45700" tIns="22849" rIns="45700" bIns="22849">
            <a:spAutoFit/>
          </a:bodyPr>
          <a:lstStyle/>
          <a:p>
            <a:pPr algn="ctr">
              <a:defRPr/>
            </a:pPr>
            <a:r>
              <a:rPr lang="en-US" sz="2000" b="1" cap="all" dirty="0">
                <a:solidFill>
                  <a:srgbClr val="5F5F5F"/>
                </a:solidFill>
              </a:rPr>
              <a:t>Mobile </a:t>
            </a:r>
          </a:p>
          <a:p>
            <a:pPr algn="ctr">
              <a:defRPr/>
            </a:pPr>
            <a:r>
              <a:rPr lang="en-US" sz="2000" b="1" cap="all" dirty="0">
                <a:solidFill>
                  <a:srgbClr val="5F5F5F"/>
                </a:solidFill>
              </a:rPr>
              <a:t>Cloud Service</a:t>
            </a:r>
          </a:p>
        </p:txBody>
      </p:sp>
      <p:sp>
        <p:nvSpPr>
          <p:cNvPr id="54279" name="TextBox 21"/>
          <p:cNvSpPr txBox="1">
            <a:spLocks noChangeArrowheads="1"/>
          </p:cNvSpPr>
          <p:nvPr/>
        </p:nvSpPr>
        <p:spPr bwMode="auto">
          <a:xfrm>
            <a:off x="8886826" y="2684463"/>
            <a:ext cx="914400" cy="914400"/>
          </a:xfrm>
          <a:prstGeom prst="rect">
            <a:avLst/>
          </a:prstGeom>
          <a:noFill/>
          <a:ln w="9525">
            <a:noFill/>
            <a:miter lim="800000"/>
            <a:headEnd/>
            <a:tailEnd/>
          </a:ln>
        </p:spPr>
        <p:txBody>
          <a:bodyPr wrap="none" lIns="0" tIns="0" rIns="0" bIns="0"/>
          <a:lstStyle/>
          <a:p>
            <a:pPr>
              <a:lnSpc>
                <a:spcPct val="90000"/>
              </a:lnSpc>
            </a:pPr>
            <a:endParaRPr lang="en-US">
              <a:solidFill>
                <a:srgbClr val="5F5F5F"/>
              </a:solidFill>
            </a:endParaRPr>
          </a:p>
        </p:txBody>
      </p:sp>
      <p:grpSp>
        <p:nvGrpSpPr>
          <p:cNvPr id="3" name="Group 27"/>
          <p:cNvGrpSpPr>
            <a:grpSpLocks/>
          </p:cNvGrpSpPr>
          <p:nvPr/>
        </p:nvGrpSpPr>
        <p:grpSpPr bwMode="auto">
          <a:xfrm>
            <a:off x="657225" y="2573338"/>
            <a:ext cx="2906714" cy="2432050"/>
            <a:chOff x="656492" y="2573329"/>
            <a:chExt cx="2907323" cy="2432425"/>
          </a:xfrm>
        </p:grpSpPr>
        <p:grpSp>
          <p:nvGrpSpPr>
            <p:cNvPr id="6" name="Group 88"/>
            <p:cNvGrpSpPr>
              <a:grpSpLocks/>
            </p:cNvGrpSpPr>
            <p:nvPr/>
          </p:nvGrpSpPr>
          <p:grpSpPr bwMode="auto">
            <a:xfrm>
              <a:off x="1152943" y="2573329"/>
              <a:ext cx="2207788" cy="1257539"/>
              <a:chOff x="152400" y="1955321"/>
              <a:chExt cx="1656272" cy="943154"/>
            </a:xfrm>
          </p:grpSpPr>
          <p:pic>
            <p:nvPicPr>
              <p:cNvPr id="54291" name="Picture 6" descr="http://img.talkandroid.com/uploads/2012/03/android_resources.png"/>
              <p:cNvPicPr>
                <a:picLocks noChangeAspect="1" noChangeArrowheads="1"/>
              </p:cNvPicPr>
              <p:nvPr/>
            </p:nvPicPr>
            <p:blipFill>
              <a:blip r:embed="rId3" cstate="print"/>
              <a:srcRect/>
              <a:stretch>
                <a:fillRect/>
              </a:stretch>
            </p:blipFill>
            <p:spPr bwMode="auto">
              <a:xfrm>
                <a:off x="741947" y="2104843"/>
                <a:ext cx="637627" cy="698741"/>
              </a:xfrm>
              <a:prstGeom prst="rect">
                <a:avLst/>
              </a:prstGeom>
              <a:noFill/>
              <a:ln w="9525">
                <a:noFill/>
                <a:miter lim="800000"/>
                <a:headEnd/>
                <a:tailEnd/>
              </a:ln>
            </p:spPr>
          </p:pic>
          <p:pic>
            <p:nvPicPr>
              <p:cNvPr id="54292" name="Picture 4" descr="https://developer.apple.com/assets/elements/icons/128x128/xcode.png"/>
              <p:cNvPicPr>
                <a:picLocks noChangeAspect="1" noChangeArrowheads="1"/>
              </p:cNvPicPr>
              <p:nvPr/>
            </p:nvPicPr>
            <p:blipFill>
              <a:blip r:embed="rId4" cstate="print"/>
              <a:srcRect/>
              <a:stretch>
                <a:fillRect/>
              </a:stretch>
            </p:blipFill>
            <p:spPr bwMode="auto">
              <a:xfrm>
                <a:off x="278920" y="2182483"/>
                <a:ext cx="646981" cy="646982"/>
              </a:xfrm>
              <a:prstGeom prst="rect">
                <a:avLst/>
              </a:prstGeom>
              <a:noFill/>
              <a:ln w="9525">
                <a:noFill/>
                <a:miter lim="800000"/>
                <a:headEnd/>
                <a:tailEnd/>
              </a:ln>
            </p:spPr>
          </p:pic>
          <p:sp>
            <p:nvSpPr>
              <p:cNvPr id="9" name="Rectangle 8"/>
              <p:cNvSpPr/>
              <p:nvPr/>
            </p:nvSpPr>
            <p:spPr>
              <a:xfrm>
                <a:off x="152806" y="1955321"/>
                <a:ext cx="1655747" cy="9431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sp>
          <p:nvSpPr>
            <p:cNvPr id="54290" name="TextBox 22"/>
            <p:cNvSpPr txBox="1">
              <a:spLocks noChangeArrowheads="1"/>
            </p:cNvSpPr>
            <p:nvPr/>
          </p:nvSpPr>
          <p:spPr bwMode="auto">
            <a:xfrm>
              <a:off x="656492" y="4091354"/>
              <a:ext cx="2907323" cy="914400"/>
            </a:xfrm>
            <a:prstGeom prst="rect">
              <a:avLst/>
            </a:prstGeom>
            <a:noFill/>
            <a:ln w="9525">
              <a:noFill/>
              <a:miter lim="800000"/>
              <a:headEnd/>
              <a:tailEnd/>
            </a:ln>
          </p:spPr>
          <p:txBody>
            <a:bodyPr wrap="none" lIns="0" tIns="0" rIns="0" bIns="0"/>
            <a:lstStyle/>
            <a:p>
              <a:pPr>
                <a:lnSpc>
                  <a:spcPct val="90000"/>
                </a:lnSpc>
              </a:pPr>
              <a:r>
                <a:rPr lang="en-US" sz="2400" dirty="0">
                  <a:solidFill>
                    <a:srgbClr val="5F5F5F"/>
                  </a:solidFill>
                </a:rPr>
                <a:t>Apps That Can </a:t>
              </a:r>
              <a:r>
                <a:rPr lang="en-US" sz="2400" dirty="0" smtClean="0">
                  <a:solidFill>
                    <a:srgbClr val="5F5F5F"/>
                  </a:solidFill>
                </a:rPr>
                <a:t>Be Built </a:t>
              </a:r>
            </a:p>
            <a:p>
              <a:pPr>
                <a:lnSpc>
                  <a:spcPct val="90000"/>
                </a:lnSpc>
              </a:pPr>
              <a:endParaRPr lang="en-US" sz="2400" dirty="0" smtClean="0">
                <a:solidFill>
                  <a:srgbClr val="5F5F5F"/>
                </a:solidFill>
              </a:endParaRPr>
            </a:p>
          </p:txBody>
        </p:sp>
      </p:grpSp>
      <p:grpSp>
        <p:nvGrpSpPr>
          <p:cNvPr id="7" name="Group 25"/>
          <p:cNvGrpSpPr/>
          <p:nvPr/>
        </p:nvGrpSpPr>
        <p:grpSpPr>
          <a:xfrm>
            <a:off x="4103690" y="4010028"/>
            <a:ext cx="3609976" cy="1370049"/>
            <a:chOff x="4103688" y="4010025"/>
            <a:chExt cx="3609975" cy="1366838"/>
          </a:xfrm>
        </p:grpSpPr>
        <p:grpSp>
          <p:nvGrpSpPr>
            <p:cNvPr id="8" name="Group 28"/>
            <p:cNvGrpSpPr>
              <a:grpSpLocks/>
            </p:cNvGrpSpPr>
            <p:nvPr/>
          </p:nvGrpSpPr>
          <p:grpSpPr bwMode="auto">
            <a:xfrm>
              <a:off x="4103688" y="4010025"/>
              <a:ext cx="3609975" cy="949325"/>
              <a:chOff x="4103076" y="4009293"/>
              <a:chExt cx="3610709" cy="949568"/>
            </a:xfrm>
          </p:grpSpPr>
          <p:sp>
            <p:nvSpPr>
              <p:cNvPr id="21" name="Right Arrow 20"/>
              <p:cNvSpPr/>
              <p:nvPr/>
            </p:nvSpPr>
            <p:spPr>
              <a:xfrm>
                <a:off x="4103076" y="4009293"/>
                <a:ext cx="1032085" cy="446202"/>
              </a:xfrm>
              <a:prstGeom prs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a:solidFill>
                    <a:srgbClr val="FFFFFF"/>
                  </a:solidFill>
                </a:endParaRPr>
              </a:p>
            </p:txBody>
          </p:sp>
          <p:sp>
            <p:nvSpPr>
              <p:cNvPr id="54288" name="TextBox 23"/>
              <p:cNvSpPr txBox="1">
                <a:spLocks noChangeArrowheads="1"/>
              </p:cNvSpPr>
              <p:nvPr/>
            </p:nvSpPr>
            <p:spPr bwMode="auto">
              <a:xfrm>
                <a:off x="5275385" y="4044461"/>
                <a:ext cx="2438400" cy="914400"/>
              </a:xfrm>
              <a:prstGeom prst="rect">
                <a:avLst/>
              </a:prstGeom>
              <a:noFill/>
              <a:ln w="9525">
                <a:noFill/>
                <a:miter lim="800000"/>
                <a:headEnd/>
                <a:tailEnd/>
              </a:ln>
            </p:spPr>
            <p:txBody>
              <a:bodyPr wrap="none" lIns="0" tIns="0" rIns="0" bIns="0"/>
              <a:lstStyle/>
              <a:p>
                <a:pPr>
                  <a:lnSpc>
                    <a:spcPct val="90000"/>
                  </a:lnSpc>
                </a:pPr>
                <a:r>
                  <a:rPr lang="en-US" sz="2400" dirty="0" smtClean="0">
                    <a:solidFill>
                      <a:srgbClr val="5F5F5F"/>
                    </a:solidFill>
                  </a:rPr>
                  <a:t>Services We Offer</a:t>
                </a:r>
                <a:br>
                  <a:rPr lang="en-US" sz="2400" dirty="0" smtClean="0">
                    <a:solidFill>
                      <a:srgbClr val="5F5F5F"/>
                    </a:solidFill>
                  </a:rPr>
                </a:br>
                <a:r>
                  <a:rPr lang="en-US" sz="2400" dirty="0" smtClean="0">
                    <a:solidFill>
                      <a:srgbClr val="5F5F5F"/>
                    </a:solidFill>
                  </a:rPr>
                  <a:t/>
                </a:r>
                <a:br>
                  <a:rPr lang="en-US" sz="2400" dirty="0" smtClean="0">
                    <a:solidFill>
                      <a:srgbClr val="5F5F5F"/>
                    </a:solidFill>
                  </a:rPr>
                </a:br>
                <a:r>
                  <a:rPr lang="en-US" sz="2400" dirty="0" smtClean="0">
                    <a:solidFill>
                      <a:srgbClr val="5F5F5F"/>
                    </a:solidFill>
                  </a:rPr>
                  <a:t/>
                </a:r>
                <a:br>
                  <a:rPr lang="en-US" sz="2400" dirty="0" smtClean="0">
                    <a:solidFill>
                      <a:srgbClr val="5F5F5F"/>
                    </a:solidFill>
                  </a:rPr>
                </a:br>
                <a:r>
                  <a:rPr lang="en-US" sz="2400" dirty="0" smtClean="0">
                    <a:solidFill>
                      <a:srgbClr val="5F5F5F"/>
                    </a:solidFill>
                  </a:rPr>
                  <a:t/>
                </a:r>
                <a:br>
                  <a:rPr lang="en-US" sz="2400" dirty="0" smtClean="0">
                    <a:solidFill>
                      <a:srgbClr val="5F5F5F"/>
                    </a:solidFill>
                  </a:rPr>
                </a:br>
                <a:endParaRPr lang="en-US" sz="2400" i="1" dirty="0" smtClean="0"/>
              </a:p>
            </p:txBody>
          </p:sp>
        </p:grpSp>
        <p:pic>
          <p:nvPicPr>
            <p:cNvPr id="54283" name="Picture 2"/>
            <p:cNvPicPr>
              <a:picLocks noChangeAspect="1" noChangeArrowheads="1"/>
            </p:cNvPicPr>
            <p:nvPr/>
          </p:nvPicPr>
          <p:blipFill>
            <a:blip r:embed="rId5" cstate="print"/>
            <a:srcRect/>
            <a:stretch>
              <a:fillRect/>
            </a:stretch>
          </p:blipFill>
          <p:spPr bwMode="auto">
            <a:xfrm>
              <a:off x="5688013" y="4433888"/>
              <a:ext cx="1000125" cy="942975"/>
            </a:xfrm>
            <a:prstGeom prst="rect">
              <a:avLst/>
            </a:prstGeom>
            <a:noFill/>
            <a:ln w="9525">
              <a:noFill/>
              <a:miter lim="800000"/>
              <a:headEnd/>
              <a:tailEnd/>
            </a:ln>
          </p:spPr>
        </p:pic>
      </p:grpSp>
      <p:grpSp>
        <p:nvGrpSpPr>
          <p:cNvPr id="10" name="Group 26"/>
          <p:cNvGrpSpPr/>
          <p:nvPr/>
        </p:nvGrpSpPr>
        <p:grpSpPr>
          <a:xfrm>
            <a:off x="7472366" y="2362200"/>
            <a:ext cx="4130675" cy="1290638"/>
            <a:chOff x="7472363" y="2362200"/>
            <a:chExt cx="4130675" cy="1290638"/>
          </a:xfrm>
        </p:grpSpPr>
        <p:grpSp>
          <p:nvGrpSpPr>
            <p:cNvPr id="15" name="Group 29"/>
            <p:cNvGrpSpPr>
              <a:grpSpLocks/>
            </p:cNvGrpSpPr>
            <p:nvPr/>
          </p:nvGrpSpPr>
          <p:grpSpPr bwMode="auto">
            <a:xfrm>
              <a:off x="7472363" y="2362200"/>
              <a:ext cx="4130675" cy="949325"/>
              <a:chOff x="7567865" y="2438400"/>
              <a:chExt cx="4131766" cy="949570"/>
            </a:xfrm>
          </p:grpSpPr>
          <p:sp>
            <p:nvSpPr>
              <p:cNvPr id="25" name="Right Arrow 24"/>
              <p:cNvSpPr/>
              <p:nvPr/>
            </p:nvSpPr>
            <p:spPr>
              <a:xfrm>
                <a:off x="7890212" y="2941768"/>
                <a:ext cx="995626" cy="446202"/>
              </a:xfrm>
              <a:prstGeom prs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a:solidFill>
                    <a:srgbClr val="FFFFFF"/>
                  </a:solidFill>
                </a:endParaRPr>
              </a:p>
            </p:txBody>
          </p:sp>
          <p:sp>
            <p:nvSpPr>
              <p:cNvPr id="54286" name="TextBox 25"/>
              <p:cNvSpPr txBox="1">
                <a:spLocks noChangeArrowheads="1"/>
              </p:cNvSpPr>
              <p:nvPr/>
            </p:nvSpPr>
            <p:spPr bwMode="auto">
              <a:xfrm>
                <a:off x="7567865" y="2438400"/>
                <a:ext cx="4131766" cy="386862"/>
              </a:xfrm>
              <a:prstGeom prst="rect">
                <a:avLst/>
              </a:prstGeom>
              <a:noFill/>
              <a:ln w="9525">
                <a:noFill/>
                <a:miter lim="800000"/>
                <a:headEnd/>
                <a:tailEnd/>
              </a:ln>
            </p:spPr>
            <p:txBody>
              <a:bodyPr wrap="none" lIns="0" tIns="0" rIns="0" bIns="0"/>
              <a:lstStyle/>
              <a:p>
                <a:pPr algn="ctr">
                  <a:lnSpc>
                    <a:spcPct val="90000"/>
                  </a:lnSpc>
                </a:pPr>
                <a:r>
                  <a:rPr lang="en-US" sz="2400" dirty="0">
                    <a:solidFill>
                      <a:srgbClr val="5F5F5F"/>
                    </a:solidFill>
                  </a:rPr>
                  <a:t>Systems We Can Connect </a:t>
                </a:r>
                <a:r>
                  <a:rPr lang="en-US" sz="2400" dirty="0" smtClean="0">
                    <a:solidFill>
                      <a:srgbClr val="5F5F5F"/>
                    </a:solidFill>
                  </a:rPr>
                  <a:t>To</a:t>
                </a:r>
                <a:br>
                  <a:rPr lang="en-US" sz="2400" dirty="0" smtClean="0">
                    <a:solidFill>
                      <a:srgbClr val="5F5F5F"/>
                    </a:solidFill>
                  </a:rPr>
                </a:br>
                <a:r>
                  <a:rPr lang="en-US" sz="2400" dirty="0" smtClean="0">
                    <a:solidFill>
                      <a:srgbClr val="5F5F5F"/>
                    </a:solidFill>
                  </a:rPr>
                  <a:t/>
                </a:r>
                <a:br>
                  <a:rPr lang="en-US" sz="2400" dirty="0" smtClean="0">
                    <a:solidFill>
                      <a:srgbClr val="5F5F5F"/>
                    </a:solidFill>
                  </a:rPr>
                </a:br>
                <a:r>
                  <a:rPr lang="en-US" sz="2400" dirty="0" smtClean="0">
                    <a:solidFill>
                      <a:srgbClr val="5F5F5F"/>
                    </a:solidFill>
                  </a:rPr>
                  <a:t/>
                </a:r>
                <a:br>
                  <a:rPr lang="en-US" sz="2400" dirty="0" smtClean="0">
                    <a:solidFill>
                      <a:srgbClr val="5F5F5F"/>
                    </a:solidFill>
                  </a:rPr>
                </a:br>
                <a:r>
                  <a:rPr lang="en-US" sz="2400" dirty="0" smtClean="0">
                    <a:solidFill>
                      <a:srgbClr val="5F5F5F"/>
                    </a:solidFill>
                  </a:rPr>
                  <a:t/>
                </a:r>
                <a:br>
                  <a:rPr lang="en-US" sz="2400" dirty="0" smtClean="0">
                    <a:solidFill>
                      <a:srgbClr val="5F5F5F"/>
                    </a:solidFill>
                  </a:rPr>
                </a:br>
                <a:endParaRPr lang="en-US" sz="2400" dirty="0" smtClean="0">
                  <a:solidFill>
                    <a:srgbClr val="5F5F5F"/>
                  </a:solidFill>
                </a:endParaRPr>
              </a:p>
              <a:p>
                <a:pPr>
                  <a:lnSpc>
                    <a:spcPct val="90000"/>
                  </a:lnSpc>
                </a:pPr>
                <a:endParaRPr lang="en-US" sz="2400" dirty="0">
                  <a:solidFill>
                    <a:srgbClr val="5F5F5F"/>
                  </a:solidFill>
                </a:endParaRPr>
              </a:p>
            </p:txBody>
          </p:sp>
        </p:grpSp>
        <p:pic>
          <p:nvPicPr>
            <p:cNvPr id="54284" name="Picture 3"/>
            <p:cNvPicPr>
              <a:picLocks noChangeAspect="1" noChangeArrowheads="1"/>
            </p:cNvPicPr>
            <p:nvPr/>
          </p:nvPicPr>
          <p:blipFill>
            <a:blip r:embed="rId6" cstate="print"/>
            <a:srcRect/>
            <a:stretch>
              <a:fillRect/>
            </a:stretch>
          </p:blipFill>
          <p:spPr bwMode="auto">
            <a:xfrm>
              <a:off x="9023350" y="2690813"/>
              <a:ext cx="942975" cy="962025"/>
            </a:xfrm>
            <a:prstGeom prst="rect">
              <a:avLst/>
            </a:prstGeom>
            <a:noFill/>
            <a:ln w="9525">
              <a:noFill/>
              <a:miter lim="800000"/>
              <a:headEnd/>
              <a:tailEnd/>
            </a:ln>
          </p:spPr>
        </p:pic>
      </p:grpSp>
    </p:spTree>
    <p:extLst>
      <p:ext uri="{BB962C8B-B14F-4D97-AF65-F5344CB8AC3E}">
        <p14:creationId xmlns:p14="http://schemas.microsoft.com/office/powerpoint/2010/main" val="14863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Rapidly Develop Mobile Solutions</a:t>
            </a:r>
            <a:br>
              <a:rPr lang="en-US" dirty="0" smtClean="0"/>
            </a:br>
            <a:r>
              <a:rPr lang="en-US" dirty="0" smtClean="0"/>
              <a:t>on the Oracle Cloud</a:t>
            </a:r>
            <a:endParaRPr lang="en-US" i="1" dirty="0"/>
          </a:p>
        </p:txBody>
      </p:sp>
      <p:sp>
        <p:nvSpPr>
          <p:cNvPr id="6" name="Text Placeholder 5"/>
          <p:cNvSpPr>
            <a:spLocks noGrp="1"/>
          </p:cNvSpPr>
          <p:nvPr>
            <p:ph type="body" sz="quarter" idx="13"/>
          </p:nvPr>
        </p:nvSpPr>
        <p:spPr/>
        <p:txBody>
          <a:bodyPr/>
          <a:lstStyle/>
          <a:p>
            <a:r>
              <a:rPr lang="en-US" dirty="0" smtClean="0"/>
              <a:t>Anirban Bagchi</a:t>
            </a:r>
          </a:p>
          <a:p>
            <a:endParaRPr lang="en-US" dirty="0" smtClean="0"/>
          </a:p>
          <a:p>
            <a:r>
              <a:rPr lang="en-US" dirty="0" smtClean="0"/>
              <a:t>North America Mobile Specialist Team</a:t>
            </a:r>
          </a:p>
        </p:txBody>
      </p:sp>
    </p:spTree>
    <p:extLst>
      <p:ext uri="{BB962C8B-B14F-4D97-AF65-F5344CB8AC3E}">
        <p14:creationId xmlns:p14="http://schemas.microsoft.com/office/powerpoint/2010/main" val="205297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3</a:t>
            </a:fld>
            <a:endParaRPr lang="en-US" dirty="0"/>
          </a:p>
        </p:txBody>
      </p:sp>
    </p:spTree>
    <p:extLst>
      <p:ext uri="{BB962C8B-B14F-4D97-AF65-F5344CB8AC3E}">
        <p14:creationId xmlns:p14="http://schemas.microsoft.com/office/powerpoint/2010/main" val="308531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4</a:t>
            </a:fld>
            <a:endParaRPr lang="en-US" dirty="0"/>
          </a:p>
        </p:txBody>
      </p:sp>
      <p:sp>
        <p:nvSpPr>
          <p:cNvPr id="5" name="Title 4"/>
          <p:cNvSpPr>
            <a:spLocks noGrp="1"/>
          </p:cNvSpPr>
          <p:nvPr>
            <p:ph type="title"/>
          </p:nvPr>
        </p:nvSpPr>
        <p:spPr>
          <a:xfrm>
            <a:off x="519780" y="298116"/>
            <a:ext cx="11125200" cy="616284"/>
          </a:xfrm>
        </p:spPr>
        <p:txBody>
          <a:bodyPr/>
          <a:lstStyle/>
          <a:p>
            <a:r>
              <a:rPr lang="en-US" dirty="0" smtClean="0"/>
              <a:t>Lets start with a Mobile App. A simple HR Mobile App</a:t>
            </a:r>
            <a:endParaRPr lang="en-US" dirty="0"/>
          </a:p>
        </p:txBody>
      </p:sp>
      <p:pic>
        <p:nvPicPr>
          <p:cNvPr id="8" name="e13d2e2a-8b13-42bb-830a-be394222be36" descr="91996589-95B0-4597-9162-45B61DB7F8AF@us"/>
          <p:cNvPicPr>
            <a:picLocks noChangeArrowheads="1"/>
          </p:cNvPicPr>
          <p:nvPr/>
        </p:nvPicPr>
        <p:blipFill>
          <a:blip r:embed="rId3" cstate="print"/>
          <a:stretch>
            <a:fillRect/>
          </a:stretch>
        </p:blipFill>
        <p:spPr bwMode="auto">
          <a:xfrm>
            <a:off x="2811544" y="1311442"/>
            <a:ext cx="6545179" cy="4860757"/>
          </a:xfrm>
          <a:prstGeom prst="rect">
            <a:avLst/>
          </a:prstGeom>
          <a:noFill/>
          <a:ln w="9525">
            <a:noFill/>
            <a:miter lim="800000"/>
            <a:headEnd/>
            <a:tailEnd/>
          </a:ln>
        </p:spPr>
      </p:pic>
    </p:spTree>
    <p:extLst>
      <p:ext uri="{BB962C8B-B14F-4D97-AF65-F5344CB8AC3E}">
        <p14:creationId xmlns:p14="http://schemas.microsoft.com/office/powerpoint/2010/main" val="17631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5</a:t>
            </a:fld>
            <a:endParaRPr lang="en-US" dirty="0"/>
          </a:p>
        </p:txBody>
      </p:sp>
      <p:sp>
        <p:nvSpPr>
          <p:cNvPr id="5" name="Title 4"/>
          <p:cNvSpPr>
            <a:spLocks noGrp="1"/>
          </p:cNvSpPr>
          <p:nvPr>
            <p:ph type="title"/>
          </p:nvPr>
        </p:nvSpPr>
        <p:spPr>
          <a:xfrm>
            <a:off x="507749" y="286084"/>
            <a:ext cx="11125200" cy="652379"/>
          </a:xfrm>
        </p:spPr>
        <p:txBody>
          <a:bodyPr/>
          <a:lstStyle/>
          <a:p>
            <a:r>
              <a:rPr lang="en-US" dirty="0" smtClean="0"/>
              <a:t>Let’s decompose this app</a:t>
            </a:r>
            <a:endParaRPr lang="en-US" dirty="0"/>
          </a:p>
        </p:txBody>
      </p:sp>
      <p:pic>
        <p:nvPicPr>
          <p:cNvPr id="15" name="Picture 2"/>
          <p:cNvPicPr>
            <a:picLocks noChangeArrowheads="1"/>
          </p:cNvPicPr>
          <p:nvPr/>
        </p:nvPicPr>
        <p:blipFill>
          <a:blip r:embed="rId3" cstate="print"/>
          <a:stretch>
            <a:fillRect/>
          </a:stretch>
        </p:blipFill>
        <p:spPr bwMode="auto">
          <a:xfrm>
            <a:off x="2825658" y="1263317"/>
            <a:ext cx="6691321" cy="4829474"/>
          </a:xfrm>
          <a:prstGeom prst="rect">
            <a:avLst/>
          </a:prstGeom>
          <a:noFill/>
          <a:ln w="9525">
            <a:noFill/>
            <a:miter lim="800000"/>
            <a:headEnd/>
            <a:tailEnd/>
          </a:ln>
          <a:effectLst/>
        </p:spPr>
      </p:pic>
    </p:spTree>
    <p:extLst>
      <p:ext uri="{BB962C8B-B14F-4D97-AF65-F5344CB8AC3E}">
        <p14:creationId xmlns:p14="http://schemas.microsoft.com/office/powerpoint/2010/main" val="380197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6</a:t>
            </a:fld>
            <a:endParaRPr lang="en-US" dirty="0"/>
          </a:p>
        </p:txBody>
      </p:sp>
      <p:sp>
        <p:nvSpPr>
          <p:cNvPr id="5" name="Title 4"/>
          <p:cNvSpPr>
            <a:spLocks noGrp="1"/>
          </p:cNvSpPr>
          <p:nvPr>
            <p:ph type="title"/>
          </p:nvPr>
        </p:nvSpPr>
        <p:spPr>
          <a:xfrm>
            <a:off x="507749" y="286084"/>
            <a:ext cx="11125200" cy="652379"/>
          </a:xfrm>
        </p:spPr>
        <p:txBody>
          <a:bodyPr/>
          <a:lstStyle/>
          <a:p>
            <a:r>
              <a:rPr lang="en-US" dirty="0" smtClean="0"/>
              <a:t>And map it to the systems of record</a:t>
            </a:r>
            <a:endParaRPr lang="en-US" dirty="0"/>
          </a:p>
        </p:txBody>
      </p:sp>
      <p:pic>
        <p:nvPicPr>
          <p:cNvPr id="6" name="Picture 2"/>
          <p:cNvPicPr>
            <a:picLocks noChangeArrowheads="1"/>
          </p:cNvPicPr>
          <p:nvPr/>
        </p:nvPicPr>
        <p:blipFill>
          <a:blip r:embed="rId3" cstate="print"/>
          <a:stretch>
            <a:fillRect/>
          </a:stretch>
        </p:blipFill>
        <p:spPr bwMode="auto">
          <a:xfrm>
            <a:off x="2813626" y="1282566"/>
            <a:ext cx="6474753" cy="5021981"/>
          </a:xfrm>
          <a:prstGeom prst="rect">
            <a:avLst/>
          </a:prstGeom>
          <a:noFill/>
          <a:ln w="9525">
            <a:noFill/>
            <a:miter lim="800000"/>
            <a:headEnd/>
            <a:tailEnd/>
          </a:ln>
          <a:effectLst/>
        </p:spPr>
      </p:pic>
    </p:spTree>
    <p:extLst>
      <p:ext uri="{BB962C8B-B14F-4D97-AF65-F5344CB8AC3E}">
        <p14:creationId xmlns:p14="http://schemas.microsoft.com/office/powerpoint/2010/main" val="243256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3612658">
            <a:off x="8148656" y="2957350"/>
            <a:ext cx="3291244" cy="2283953"/>
          </a:xfrm>
          <a:prstGeom prst="rect">
            <a:avLst/>
          </a:prstGeom>
        </p:spPr>
      </p:pic>
      <p:sp>
        <p:nvSpPr>
          <p:cNvPr id="2" name="Footer Placeholder 1"/>
          <p:cNvSpPr>
            <a:spLocks noGrp="1"/>
          </p:cNvSpPr>
          <p:nvPr>
            <p:ph type="ftr" sz="quarter" idx="11"/>
          </p:nvPr>
        </p:nvSpPr>
        <p:spPr>
          <a:xfrm>
            <a:off x="9081828" y="6429248"/>
            <a:ext cx="2743200" cy="182880"/>
          </a:xfrm>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a:xfrm>
            <a:off x="12180945" y="6429248"/>
            <a:ext cx="381661" cy="182880"/>
          </a:xfrm>
        </p:spPr>
        <p:txBody>
          <a:bodyPr/>
          <a:lstStyle/>
          <a:p>
            <a:fld id="{C51EAA63-D034-42AE-91FA-B13B9518C7BE}" type="slidenum">
              <a:rPr lang="en-US" smtClean="0"/>
              <a:pPr/>
              <a:t>7</a:t>
            </a:fld>
            <a:endParaRPr lang="en-US" dirty="0"/>
          </a:p>
        </p:txBody>
      </p:sp>
      <p:sp>
        <p:nvSpPr>
          <p:cNvPr id="4" name="Title 3"/>
          <p:cNvSpPr>
            <a:spLocks noGrp="1"/>
          </p:cNvSpPr>
          <p:nvPr>
            <p:ph type="title"/>
          </p:nvPr>
        </p:nvSpPr>
        <p:spPr>
          <a:xfrm>
            <a:off x="531812" y="88900"/>
            <a:ext cx="11125200" cy="593725"/>
          </a:xfrm>
        </p:spPr>
        <p:txBody>
          <a:bodyPr/>
          <a:lstStyle/>
          <a:p>
            <a:r>
              <a:rPr lang="en-US" dirty="0" smtClean="0"/>
              <a:t>This simple app soon became complicated to develop…</a:t>
            </a:r>
            <a:endParaRPr lang="en-US" dirty="0"/>
          </a:p>
        </p:txBody>
      </p:sp>
      <p:pic>
        <p:nvPicPr>
          <p:cNvPr id="6" name="Picture 5"/>
          <p:cNvPicPr>
            <a:picLocks noChangeAspect="1"/>
          </p:cNvPicPr>
          <p:nvPr/>
        </p:nvPicPr>
        <p:blipFill>
          <a:blip r:embed="rId4"/>
          <a:stretch>
            <a:fillRect/>
          </a:stretch>
        </p:blipFill>
        <p:spPr>
          <a:xfrm>
            <a:off x="4254776" y="2955900"/>
            <a:ext cx="2278485" cy="1917725"/>
          </a:xfrm>
          <a:prstGeom prst="rect">
            <a:avLst/>
          </a:prstGeom>
        </p:spPr>
      </p:pic>
      <p:pic>
        <p:nvPicPr>
          <p:cNvPr id="7" name="Picture 6"/>
          <p:cNvPicPr>
            <a:picLocks noChangeAspect="1"/>
          </p:cNvPicPr>
          <p:nvPr/>
        </p:nvPicPr>
        <p:blipFill>
          <a:blip r:embed="rId5"/>
          <a:stretch>
            <a:fillRect/>
          </a:stretch>
        </p:blipFill>
        <p:spPr>
          <a:xfrm rot="923748">
            <a:off x="6390112" y="1301798"/>
            <a:ext cx="2554794" cy="2232761"/>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rot="4556849">
            <a:off x="6343893" y="4000377"/>
            <a:ext cx="2545224" cy="2216357"/>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925907" y="1841500"/>
            <a:ext cx="488202" cy="689682"/>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7456254" y="1460499"/>
            <a:ext cx="481764" cy="644525"/>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160279" y="1584755"/>
            <a:ext cx="463119" cy="463119"/>
          </a:xfrm>
          <a:prstGeom prst="rect">
            <a:avLst/>
          </a:prstGeom>
        </p:spPr>
      </p:pic>
      <p:pic>
        <p:nvPicPr>
          <p:cNvPr id="15" name="Picture 14"/>
          <p:cNvPicPr>
            <a:picLocks noChangeAspect="1"/>
          </p:cNvPicPr>
          <p:nvPr/>
        </p:nvPicPr>
        <p:blipFill rotWithShape="1">
          <a:blip r:embed="rId10" cstate="print">
            <a:extLst>
              <a:ext uri="{28A0092B-C50C-407E-A947-70E740481C1C}">
                <a14:useLocalDpi xmlns:a14="http://schemas.microsoft.com/office/drawing/2010/main"/>
              </a:ext>
            </a:extLst>
          </a:blip>
          <a:srcRect l="9678" r="11983"/>
          <a:stretch/>
        </p:blipFill>
        <p:spPr>
          <a:xfrm>
            <a:off x="7626264" y="2127250"/>
            <a:ext cx="629272" cy="803274"/>
          </a:xfrm>
          <a:prstGeom prst="rect">
            <a:avLst/>
          </a:prstGeom>
        </p:spPr>
      </p:pic>
      <p:pic>
        <p:nvPicPr>
          <p:cNvPr id="17" name="Picture 1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128454" y="2917826"/>
            <a:ext cx="682933" cy="338255"/>
          </a:xfrm>
          <a:prstGeom prst="rect">
            <a:avLst/>
          </a:prstGeom>
          <a:ln>
            <a:solidFill>
              <a:srgbClr val="000090"/>
            </a:solidFill>
          </a:ln>
        </p:spPr>
      </p:pic>
      <p:pic>
        <p:nvPicPr>
          <p:cNvPr id="18" name="Picture 17"/>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706048" y="3619500"/>
            <a:ext cx="1406985" cy="390830"/>
          </a:xfrm>
          <a:prstGeom prst="rect">
            <a:avLst/>
          </a:prstGeom>
        </p:spPr>
      </p:pic>
      <p:pic>
        <p:nvPicPr>
          <p:cNvPr id="19" name="Picture 18"/>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8827073" y="4127500"/>
            <a:ext cx="1143075" cy="393847"/>
          </a:xfrm>
          <a:prstGeom prst="rect">
            <a:avLst/>
          </a:prstGeom>
        </p:spPr>
      </p:pic>
      <p:pic>
        <p:nvPicPr>
          <p:cNvPr id="20" name="Picture 19"/>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10176535" y="3984625"/>
            <a:ext cx="619166" cy="476250"/>
          </a:xfrm>
          <a:prstGeom prst="rect">
            <a:avLst/>
          </a:prstGeom>
        </p:spPr>
      </p:pic>
      <p:pic>
        <p:nvPicPr>
          <p:cNvPr id="21" name="Picture 20"/>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9636752" y="4667250"/>
            <a:ext cx="1231970" cy="533400"/>
          </a:xfrm>
          <a:prstGeom prst="rect">
            <a:avLst/>
          </a:prstGeom>
        </p:spPr>
      </p:pic>
      <p:pic>
        <p:nvPicPr>
          <p:cNvPr id="22" name="Picture 2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9874436" y="3270250"/>
            <a:ext cx="517524" cy="517524"/>
          </a:xfrm>
          <a:prstGeom prst="rect">
            <a:avLst/>
          </a:prstGeom>
        </p:spPr>
      </p:pic>
      <p:pic>
        <p:nvPicPr>
          <p:cNvPr id="23" name="Picture 22"/>
          <p:cNvPicPr>
            <a:picLocks noChangeAspect="1"/>
          </p:cNvPicPr>
          <p:nvPr/>
        </p:nvPicPr>
        <p:blipFill>
          <a:blip r:embed="rId17"/>
          <a:stretch>
            <a:fillRect/>
          </a:stretch>
        </p:blipFill>
        <p:spPr>
          <a:xfrm>
            <a:off x="7414104" y="4182600"/>
            <a:ext cx="617891" cy="611649"/>
          </a:xfrm>
          <a:prstGeom prst="rect">
            <a:avLst/>
          </a:prstGeom>
        </p:spPr>
      </p:pic>
      <p:pic>
        <p:nvPicPr>
          <p:cNvPr id="24" name="Picture 23"/>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a:off x="7654442" y="4953000"/>
            <a:ext cx="1080792" cy="349250"/>
          </a:xfrm>
          <a:prstGeom prst="rect">
            <a:avLst/>
          </a:prstGeom>
        </p:spPr>
      </p:pic>
      <p:pic>
        <p:nvPicPr>
          <p:cNvPr id="25" name="Picture 24"/>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988178" y="4841875"/>
            <a:ext cx="666750" cy="666750"/>
          </a:xfrm>
          <a:prstGeom prst="rect">
            <a:avLst/>
          </a:prstGeom>
        </p:spPr>
      </p:pic>
      <p:pic>
        <p:nvPicPr>
          <p:cNvPr id="26" name="Picture 25"/>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7318847" y="5467036"/>
            <a:ext cx="1174827" cy="390839"/>
          </a:xfrm>
          <a:prstGeom prst="rect">
            <a:avLst/>
          </a:prstGeom>
        </p:spPr>
      </p:pic>
      <p:sp>
        <p:nvSpPr>
          <p:cNvPr id="27" name="TextBox 26"/>
          <p:cNvSpPr txBox="1"/>
          <p:nvPr/>
        </p:nvSpPr>
        <p:spPr>
          <a:xfrm>
            <a:off x="6953702" y="936625"/>
            <a:ext cx="1571727" cy="412750"/>
          </a:xfrm>
          <a:prstGeom prst="rect">
            <a:avLst/>
          </a:prstGeom>
          <a:noFill/>
        </p:spPr>
        <p:txBody>
          <a:bodyPr wrap="none" lIns="0" tIns="0" rIns="0" bIns="0" rtlCol="0">
            <a:noAutofit/>
          </a:bodyPr>
          <a:lstStyle/>
          <a:p>
            <a:pPr>
              <a:lnSpc>
                <a:spcPct val="90000"/>
              </a:lnSpc>
            </a:pPr>
            <a:r>
              <a:rPr lang="en-US" b="1" dirty="0" smtClean="0">
                <a:solidFill>
                  <a:schemeClr val="accent1"/>
                </a:solidFill>
              </a:rPr>
              <a:t>Client </a:t>
            </a:r>
            <a:r>
              <a:rPr lang="en-US" b="1" dirty="0" err="1" smtClean="0">
                <a:solidFill>
                  <a:schemeClr val="accent1"/>
                </a:solidFill>
              </a:rPr>
              <a:t>Dev</a:t>
            </a:r>
            <a:r>
              <a:rPr lang="en-US" b="1" dirty="0" smtClean="0">
                <a:solidFill>
                  <a:schemeClr val="accent1"/>
                </a:solidFill>
              </a:rPr>
              <a:t> Tools</a:t>
            </a:r>
          </a:p>
        </p:txBody>
      </p:sp>
      <p:sp>
        <p:nvSpPr>
          <p:cNvPr id="28" name="TextBox 27"/>
          <p:cNvSpPr txBox="1"/>
          <p:nvPr/>
        </p:nvSpPr>
        <p:spPr>
          <a:xfrm>
            <a:off x="10122549" y="2597150"/>
            <a:ext cx="1228816" cy="412750"/>
          </a:xfrm>
          <a:prstGeom prst="rect">
            <a:avLst/>
          </a:prstGeom>
          <a:noFill/>
        </p:spPr>
        <p:txBody>
          <a:bodyPr wrap="none" lIns="0" tIns="0" rIns="0" bIns="0" rtlCol="0">
            <a:noAutofit/>
          </a:bodyPr>
          <a:lstStyle/>
          <a:p>
            <a:pPr>
              <a:lnSpc>
                <a:spcPct val="90000"/>
              </a:lnSpc>
            </a:pPr>
            <a:r>
              <a:rPr lang="en-US" b="1" dirty="0" smtClean="0">
                <a:solidFill>
                  <a:schemeClr val="accent1"/>
                </a:solidFill>
              </a:rPr>
              <a:t>Integration</a:t>
            </a:r>
          </a:p>
        </p:txBody>
      </p:sp>
      <p:sp>
        <p:nvSpPr>
          <p:cNvPr id="29" name="TextBox 28"/>
          <p:cNvSpPr txBox="1"/>
          <p:nvPr/>
        </p:nvSpPr>
        <p:spPr>
          <a:xfrm>
            <a:off x="5639144" y="4924425"/>
            <a:ext cx="1228816" cy="412750"/>
          </a:xfrm>
          <a:prstGeom prst="rect">
            <a:avLst/>
          </a:prstGeom>
          <a:noFill/>
        </p:spPr>
        <p:txBody>
          <a:bodyPr wrap="none" lIns="0" tIns="0" rIns="0" bIns="0" rtlCol="0">
            <a:noAutofit/>
          </a:bodyPr>
          <a:lstStyle/>
          <a:p>
            <a:pPr algn="ctr">
              <a:lnSpc>
                <a:spcPct val="90000"/>
              </a:lnSpc>
            </a:pPr>
            <a:r>
              <a:rPr lang="en-US" b="1" dirty="0" smtClean="0">
                <a:solidFill>
                  <a:schemeClr val="accent1"/>
                </a:solidFill>
              </a:rPr>
              <a:t>Security</a:t>
            </a:r>
          </a:p>
        </p:txBody>
      </p:sp>
      <p:pic>
        <p:nvPicPr>
          <p:cNvPr id="51" name="Picture 50"/>
          <p:cNvPicPr>
            <a:picLocks noChangeAspect="1"/>
          </p:cNvPicPr>
          <p:nvPr/>
        </p:nvPicPr>
        <p:blipFill>
          <a:blip r:embed="rId5"/>
          <a:stretch>
            <a:fillRect/>
          </a:stretch>
        </p:blipFill>
        <p:spPr>
          <a:xfrm rot="19094952" flipH="1">
            <a:off x="1310720" y="2703170"/>
            <a:ext cx="2295091" cy="2193751"/>
          </a:xfrm>
          <a:prstGeom prst="rect">
            <a:avLst/>
          </a:prstGeom>
        </p:spPr>
      </p:pic>
      <p:pic>
        <p:nvPicPr>
          <p:cNvPr id="52" name="Picture 51"/>
          <p:cNvPicPr>
            <a:picLocks noChangeAspect="1"/>
          </p:cNvPicPr>
          <p:nvPr/>
        </p:nvPicPr>
        <p:blipFill>
          <a:blip r:embed="rId5"/>
          <a:stretch>
            <a:fillRect/>
          </a:stretch>
        </p:blipFill>
        <p:spPr>
          <a:xfrm rot="20676252" flipH="1">
            <a:off x="2945381" y="952218"/>
            <a:ext cx="2357075" cy="2329227"/>
          </a:xfrm>
          <a:prstGeom prst="rect">
            <a:avLst/>
          </a:prstGeom>
        </p:spPr>
      </p:pic>
      <p:pic>
        <p:nvPicPr>
          <p:cNvPr id="32" name="Picture 31"/>
          <p:cNvPicPr>
            <a:picLocks noChangeAspect="1"/>
          </p:cNvPicPr>
          <p:nvPr/>
        </p:nvPicPr>
        <p:blipFill>
          <a:blip r:embed="rId21"/>
          <a:stretch>
            <a:fillRect/>
          </a:stretch>
        </p:blipFill>
        <p:spPr>
          <a:xfrm>
            <a:off x="3533963" y="1222375"/>
            <a:ext cx="831944" cy="794506"/>
          </a:xfrm>
          <a:prstGeom prst="rect">
            <a:avLst/>
          </a:prstGeom>
        </p:spPr>
      </p:pic>
      <p:pic>
        <p:nvPicPr>
          <p:cNvPr id="33" name="Picture 32"/>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3655468" y="1968500"/>
            <a:ext cx="919508" cy="685799"/>
          </a:xfrm>
          <a:prstGeom prst="rect">
            <a:avLst/>
          </a:prstGeom>
        </p:spPr>
      </p:pic>
      <p:pic>
        <p:nvPicPr>
          <p:cNvPr id="34" name="Picture 33"/>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4305035" y="1460500"/>
            <a:ext cx="568906" cy="539750"/>
          </a:xfrm>
          <a:prstGeom prst="rect">
            <a:avLst/>
          </a:prstGeom>
        </p:spPr>
      </p:pic>
      <p:pic>
        <p:nvPicPr>
          <p:cNvPr id="35" name="Picture 34"/>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3048180" y="1492250"/>
            <a:ext cx="644524" cy="644524"/>
          </a:xfrm>
          <a:prstGeom prst="rect">
            <a:avLst/>
          </a:prstGeom>
        </p:spPr>
      </p:pic>
      <p:pic>
        <p:nvPicPr>
          <p:cNvPr id="46" name="Picture 45"/>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rot="20510224">
            <a:off x="1618901" y="3587750"/>
            <a:ext cx="549275" cy="549275"/>
          </a:xfrm>
          <a:prstGeom prst="rect">
            <a:avLst/>
          </a:prstGeom>
        </p:spPr>
      </p:pic>
      <p:pic>
        <p:nvPicPr>
          <p:cNvPr id="47" name="Picture 46"/>
          <p:cNvPicPr>
            <a:picLocks noChangeAspect="1"/>
          </p:cNvPicPr>
          <p:nvPr/>
        </p:nvPicPr>
        <p:blipFill>
          <a:blip r:embed="rId26"/>
          <a:stretch>
            <a:fillRect/>
          </a:stretch>
        </p:blipFill>
        <p:spPr>
          <a:xfrm>
            <a:off x="2121753" y="2825750"/>
            <a:ext cx="627528" cy="622299"/>
          </a:xfrm>
          <a:prstGeom prst="rect">
            <a:avLst/>
          </a:prstGeom>
        </p:spPr>
      </p:pic>
      <p:pic>
        <p:nvPicPr>
          <p:cNvPr id="48" name="Picture 47"/>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286148" y="3582608"/>
            <a:ext cx="523910" cy="510765"/>
          </a:xfrm>
          <a:prstGeom prst="rect">
            <a:avLst/>
          </a:prstGeom>
        </p:spPr>
      </p:pic>
      <p:sp>
        <p:nvSpPr>
          <p:cNvPr id="44" name="TextBox 43"/>
          <p:cNvSpPr txBox="1"/>
          <p:nvPr/>
        </p:nvSpPr>
        <p:spPr>
          <a:xfrm>
            <a:off x="441322" y="2647950"/>
            <a:ext cx="1228816" cy="412750"/>
          </a:xfrm>
          <a:prstGeom prst="rect">
            <a:avLst/>
          </a:prstGeom>
          <a:noFill/>
        </p:spPr>
        <p:txBody>
          <a:bodyPr wrap="none" lIns="0" tIns="0" rIns="0" bIns="0" rtlCol="0">
            <a:noAutofit/>
          </a:bodyPr>
          <a:lstStyle/>
          <a:p>
            <a:pPr algn="ctr">
              <a:lnSpc>
                <a:spcPct val="90000"/>
              </a:lnSpc>
            </a:pPr>
            <a:r>
              <a:rPr lang="en-US" b="1" dirty="0" smtClean="0">
                <a:solidFill>
                  <a:schemeClr val="accent1"/>
                </a:solidFill>
              </a:rPr>
              <a:t>Mobile Services</a:t>
            </a:r>
          </a:p>
        </p:txBody>
      </p:sp>
      <p:sp>
        <p:nvSpPr>
          <p:cNvPr id="54" name="TextBox 53"/>
          <p:cNvSpPr txBox="1"/>
          <p:nvPr/>
        </p:nvSpPr>
        <p:spPr>
          <a:xfrm>
            <a:off x="1435152" y="1308100"/>
            <a:ext cx="1228816" cy="412750"/>
          </a:xfrm>
          <a:prstGeom prst="rect">
            <a:avLst/>
          </a:prstGeom>
          <a:noFill/>
        </p:spPr>
        <p:txBody>
          <a:bodyPr wrap="none" lIns="0" tIns="0" rIns="0" bIns="0" rtlCol="0">
            <a:noAutofit/>
          </a:bodyPr>
          <a:lstStyle/>
          <a:p>
            <a:pPr algn="ctr">
              <a:lnSpc>
                <a:spcPct val="90000"/>
              </a:lnSpc>
            </a:pPr>
            <a:r>
              <a:rPr lang="en-US" b="1" dirty="0" smtClean="0">
                <a:solidFill>
                  <a:schemeClr val="accent1"/>
                </a:solidFill>
              </a:rPr>
              <a:t>Monitor &amp; Analyze</a:t>
            </a:r>
          </a:p>
        </p:txBody>
      </p:sp>
      <p:pic>
        <p:nvPicPr>
          <p:cNvPr id="55" name="Picture 54"/>
          <p:cNvPicPr>
            <a:picLocks noChangeAspect="1"/>
          </p:cNvPicPr>
          <p:nvPr/>
        </p:nvPicPr>
        <p:blipFill>
          <a:blip r:embed="rId5"/>
          <a:stretch>
            <a:fillRect/>
          </a:stretch>
        </p:blipFill>
        <p:spPr>
          <a:xfrm rot="16392547" flipH="1">
            <a:off x="2515013" y="4108309"/>
            <a:ext cx="1693444" cy="2631646"/>
          </a:xfrm>
          <a:prstGeom prst="rect">
            <a:avLst/>
          </a:prstGeom>
        </p:spPr>
      </p:pic>
      <p:pic>
        <p:nvPicPr>
          <p:cNvPr id="10" name="Picture 9"/>
          <p:cNvPicPr>
            <a:picLocks noChangeAspect="1"/>
          </p:cNvPicPr>
          <p:nvPr/>
        </p:nvPicPr>
        <p:blipFill rotWithShape="1">
          <a:blip r:embed="rId28" cstate="print">
            <a:extLst>
              <a:ext uri="{28A0092B-C50C-407E-A947-70E740481C1C}">
                <a14:useLocalDpi xmlns:a14="http://schemas.microsoft.com/office/drawing/2010/main"/>
              </a:ext>
            </a:extLst>
          </a:blip>
          <a:srcRect/>
          <a:stretch/>
        </p:blipFill>
        <p:spPr>
          <a:xfrm>
            <a:off x="2286148" y="5079999"/>
            <a:ext cx="799617" cy="777875"/>
          </a:xfrm>
          <a:prstGeom prst="rect">
            <a:avLst/>
          </a:prstGeom>
        </p:spPr>
      </p:pic>
      <p:pic>
        <p:nvPicPr>
          <p:cNvPr id="11" name="Picture 10"/>
          <p:cNvPicPr>
            <a:picLocks noChangeAspect="1"/>
          </p:cNvPicPr>
          <p:nvPr/>
        </p:nvPicPr>
        <p:blipFill rotWithShape="1">
          <a:blip r:embed="rId29" cstate="print">
            <a:extLst>
              <a:ext uri="{28A0092B-C50C-407E-A947-70E740481C1C}">
                <a14:useLocalDpi xmlns:a14="http://schemas.microsoft.com/office/drawing/2010/main"/>
              </a:ext>
            </a:extLst>
          </a:blip>
          <a:srcRect/>
          <a:stretch/>
        </p:blipFill>
        <p:spPr>
          <a:xfrm>
            <a:off x="2945696" y="5000625"/>
            <a:ext cx="816922" cy="793750"/>
          </a:xfrm>
          <a:prstGeom prst="rect">
            <a:avLst/>
          </a:prstGeom>
        </p:spPr>
      </p:pic>
      <p:sp>
        <p:nvSpPr>
          <p:cNvPr id="39" name="TextBox 38"/>
          <p:cNvSpPr txBox="1"/>
          <p:nvPr/>
        </p:nvSpPr>
        <p:spPr>
          <a:xfrm>
            <a:off x="2663969" y="6156325"/>
            <a:ext cx="1228816" cy="412750"/>
          </a:xfrm>
          <a:prstGeom prst="rect">
            <a:avLst/>
          </a:prstGeom>
          <a:noFill/>
        </p:spPr>
        <p:txBody>
          <a:bodyPr wrap="none" lIns="0" tIns="0" rIns="0" bIns="0" rtlCol="0">
            <a:noAutofit/>
          </a:bodyPr>
          <a:lstStyle/>
          <a:p>
            <a:pPr algn="ctr">
              <a:lnSpc>
                <a:spcPct val="90000"/>
              </a:lnSpc>
            </a:pPr>
            <a:r>
              <a:rPr lang="en-US" b="1" dirty="0" smtClean="0">
                <a:solidFill>
                  <a:schemeClr val="accent1"/>
                </a:solidFill>
              </a:rPr>
              <a:t>Multiple Environments</a:t>
            </a:r>
          </a:p>
        </p:txBody>
      </p:sp>
      <p:grpSp>
        <p:nvGrpSpPr>
          <p:cNvPr id="5" name="Group 4"/>
          <p:cNvGrpSpPr/>
          <p:nvPr/>
        </p:nvGrpSpPr>
        <p:grpSpPr>
          <a:xfrm>
            <a:off x="6651077" y="3318255"/>
            <a:ext cx="1289468" cy="491745"/>
            <a:chOff x="4857085" y="5902196"/>
            <a:chExt cx="1289468" cy="491745"/>
          </a:xfrm>
        </p:grpSpPr>
        <p:pic>
          <p:nvPicPr>
            <p:cNvPr id="45" name="Picture 44"/>
            <p:cNvPicPr>
              <a:picLocks noChangeAspect="1"/>
            </p:cNvPicPr>
            <p:nvPr/>
          </p:nvPicPr>
          <p:blipFill rotWithShape="1">
            <a:blip r:embed="rId30" cstate="print">
              <a:extLst>
                <a:ext uri="{28A0092B-C50C-407E-A947-70E740481C1C}">
                  <a14:useLocalDpi xmlns:a14="http://schemas.microsoft.com/office/drawing/2010/main"/>
                </a:ext>
              </a:extLst>
            </a:blip>
            <a:srcRect/>
            <a:stretch/>
          </p:blipFill>
          <p:spPr>
            <a:xfrm rot="2659707">
              <a:off x="5584989" y="5902196"/>
              <a:ext cx="561564" cy="491745"/>
            </a:xfrm>
            <a:prstGeom prst="rect">
              <a:avLst/>
            </a:prstGeom>
          </p:spPr>
        </p:pic>
        <p:pic>
          <p:nvPicPr>
            <p:cNvPr id="49" name="Picture 48"/>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rot="1223310">
              <a:off x="5220293" y="6006143"/>
              <a:ext cx="237696" cy="299390"/>
            </a:xfrm>
            <a:prstGeom prst="rect">
              <a:avLst/>
            </a:prstGeom>
          </p:spPr>
        </p:pic>
        <p:pic>
          <p:nvPicPr>
            <p:cNvPr id="50" name="Picture 49"/>
            <p:cNvPicPr>
              <a:picLocks noChangeAspect="1"/>
            </p:cNvPicPr>
            <p:nvPr/>
          </p:nvPicPr>
          <p:blipFill rotWithShape="1">
            <a:blip r:embed="rId32" cstate="print">
              <a:extLst>
                <a:ext uri="{28A0092B-C50C-407E-A947-70E740481C1C}">
                  <a14:useLocalDpi xmlns:a14="http://schemas.microsoft.com/office/drawing/2010/main"/>
                </a:ext>
              </a:extLst>
            </a:blip>
            <a:srcRect/>
            <a:stretch/>
          </p:blipFill>
          <p:spPr>
            <a:xfrm rot="2659707">
              <a:off x="5038084" y="6014114"/>
              <a:ext cx="162257" cy="177013"/>
            </a:xfrm>
            <a:prstGeom prst="rect">
              <a:avLst/>
            </a:prstGeom>
          </p:spPr>
        </p:pic>
        <p:pic>
          <p:nvPicPr>
            <p:cNvPr id="53" name="Picture 52"/>
            <p:cNvPicPr>
              <a:picLocks noChangeAspect="1"/>
            </p:cNvPicPr>
            <p:nvPr/>
          </p:nvPicPr>
          <p:blipFill rotWithShape="1">
            <a:blip r:embed="rId32" cstate="print">
              <a:extLst>
                <a:ext uri="{28A0092B-C50C-407E-A947-70E740481C1C}">
                  <a14:useLocalDpi xmlns:a14="http://schemas.microsoft.com/office/drawing/2010/main"/>
                </a:ext>
              </a:extLst>
            </a:blip>
            <a:srcRect/>
            <a:stretch/>
          </p:blipFill>
          <p:spPr>
            <a:xfrm rot="2659707">
              <a:off x="4857085" y="5991890"/>
              <a:ext cx="162257" cy="177013"/>
            </a:xfrm>
            <a:prstGeom prst="rect">
              <a:avLst/>
            </a:prstGeom>
          </p:spPr>
        </p:pic>
      </p:grpSp>
    </p:spTree>
    <p:extLst>
      <p:ext uri="{BB962C8B-B14F-4D97-AF65-F5344CB8AC3E}">
        <p14:creationId xmlns:p14="http://schemas.microsoft.com/office/powerpoint/2010/main" val="387308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8</a:t>
            </a:fld>
            <a:endParaRPr lang="en-US" dirty="0"/>
          </a:p>
        </p:txBody>
      </p:sp>
      <p:sp>
        <p:nvSpPr>
          <p:cNvPr id="2" name="Title 1"/>
          <p:cNvSpPr>
            <a:spLocks noGrp="1"/>
          </p:cNvSpPr>
          <p:nvPr>
            <p:ph type="title"/>
          </p:nvPr>
        </p:nvSpPr>
        <p:spPr>
          <a:xfrm>
            <a:off x="417512" y="177800"/>
            <a:ext cx="11125200" cy="889000"/>
          </a:xfrm>
        </p:spPr>
        <p:txBody>
          <a:bodyPr/>
          <a:lstStyle/>
          <a:p>
            <a:r>
              <a:rPr lang="en-US" dirty="0" smtClean="0"/>
              <a:t>Why Mobile Analytics ?</a:t>
            </a:r>
            <a:endParaRPr lang="en-US" dirty="0"/>
          </a:p>
        </p:txBody>
      </p:sp>
      <p:pic>
        <p:nvPicPr>
          <p:cNvPr id="7" name="Picture 6" descr="Screen Shot 2015-04-02 at 9.29.19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7520" y="1095374"/>
            <a:ext cx="5251891" cy="5222875"/>
          </a:xfrm>
          <a:prstGeom prst="rect">
            <a:avLst/>
          </a:prstGeom>
          <a:ln>
            <a:noFill/>
          </a:ln>
        </p:spPr>
      </p:pic>
      <p:sp>
        <p:nvSpPr>
          <p:cNvPr id="8" name="Rectangle 7"/>
          <p:cNvSpPr/>
          <p:nvPr/>
        </p:nvSpPr>
        <p:spPr>
          <a:xfrm>
            <a:off x="6175765" y="2690058"/>
            <a:ext cx="5594724" cy="3693319"/>
          </a:xfrm>
          <a:prstGeom prst="rect">
            <a:avLst/>
          </a:prstGeom>
          <a:ln>
            <a:noFill/>
          </a:ln>
        </p:spPr>
        <p:txBody>
          <a:bodyPr wrap="square">
            <a:spAutoFit/>
          </a:bodyPr>
          <a:lstStyle/>
          <a:p>
            <a:pPr marL="285750" indent="-285750">
              <a:buFont typeface="Arial"/>
              <a:buChar char="•"/>
            </a:pPr>
            <a:r>
              <a:rPr lang="en-US" dirty="0" smtClean="0"/>
              <a:t>Retail Co.:  Personalized engagement with users lead to over 20MM downloads = $13B in gross sales via mobile devices</a:t>
            </a:r>
          </a:p>
          <a:p>
            <a:endParaRPr lang="en-US" dirty="0"/>
          </a:p>
          <a:p>
            <a:pPr marL="285750" indent="-285750">
              <a:buFont typeface="Arial"/>
              <a:buChar char="•"/>
            </a:pPr>
            <a:r>
              <a:rPr lang="en-US" dirty="0" smtClean="0"/>
              <a:t>Media Co: Grew digital subscription 50% in 12 months. Segmentation helped with creating profiles to increase reach to 1.3 million people per month</a:t>
            </a:r>
          </a:p>
          <a:p>
            <a:pPr marL="285750" indent="-285750">
              <a:buFont typeface="Arial"/>
              <a:buChar char="•"/>
            </a:pPr>
            <a:endParaRPr lang="en-US" dirty="0" smtClean="0"/>
          </a:p>
          <a:p>
            <a:pPr marL="285750" indent="-285750">
              <a:buFont typeface="Arial"/>
              <a:buChar char="•"/>
            </a:pPr>
            <a:r>
              <a:rPr lang="en-US" dirty="0"/>
              <a:t>Company with $1B in annual mobile revenue e.g. Starbucks, Domino’s Pizza</a:t>
            </a:r>
          </a:p>
          <a:p>
            <a:pPr marL="742950" lvl="1" indent="-285750">
              <a:buFont typeface="Arial"/>
              <a:buChar char="•"/>
            </a:pPr>
            <a:r>
              <a:rPr lang="en-US" dirty="0"/>
              <a:t>97% uptime = $2.5M loss / month</a:t>
            </a:r>
          </a:p>
          <a:p>
            <a:pPr marL="742950" lvl="1" indent="-285750">
              <a:buFont typeface="Arial"/>
              <a:buChar char="•"/>
            </a:pPr>
            <a:r>
              <a:rPr lang="en-US" dirty="0"/>
              <a:t>99% uptime = $0.8M loss / month</a:t>
            </a:r>
          </a:p>
          <a:p>
            <a:pPr marL="742950" lvl="1" indent="-285750">
              <a:buFont typeface="Arial"/>
              <a:buChar char="•"/>
            </a:pPr>
            <a:r>
              <a:rPr lang="en-US" dirty="0"/>
              <a:t>99.9% uptime = $82K loss / </a:t>
            </a:r>
            <a:r>
              <a:rPr lang="en-US" dirty="0" smtClean="0"/>
              <a:t>month</a:t>
            </a:r>
            <a:endParaRPr lang="en-US" dirty="0"/>
          </a:p>
        </p:txBody>
      </p:sp>
      <p:sp>
        <p:nvSpPr>
          <p:cNvPr id="10" name="Rectangle 9"/>
          <p:cNvSpPr/>
          <p:nvPr/>
        </p:nvSpPr>
        <p:spPr>
          <a:xfrm>
            <a:off x="6153528" y="579221"/>
            <a:ext cx="5632837" cy="1754327"/>
          </a:xfrm>
          <a:prstGeom prst="rect">
            <a:avLst/>
          </a:prstGeom>
          <a:ln>
            <a:noFill/>
          </a:ln>
        </p:spPr>
        <p:txBody>
          <a:bodyPr wrap="square">
            <a:spAutoFit/>
          </a:bodyPr>
          <a:lstStyle/>
          <a:p>
            <a:r>
              <a:rPr lang="en-US" dirty="0" smtClean="0">
                <a:solidFill>
                  <a:srgbClr val="FF0000"/>
                </a:solidFill>
              </a:rPr>
              <a:t>CIO</a:t>
            </a:r>
            <a:r>
              <a:rPr lang="en-US" dirty="0" smtClean="0"/>
              <a:t>: No ROI dashboard with insights into mobile strategy execution </a:t>
            </a:r>
          </a:p>
          <a:p>
            <a:r>
              <a:rPr lang="en-US" dirty="0" smtClean="0">
                <a:solidFill>
                  <a:srgbClr val="FF0000"/>
                </a:solidFill>
              </a:rPr>
              <a:t>LOB: </a:t>
            </a:r>
            <a:r>
              <a:rPr lang="en-US" dirty="0"/>
              <a:t>No </a:t>
            </a:r>
            <a:r>
              <a:rPr lang="en-US" dirty="0" smtClean="0"/>
              <a:t>insights into application adoption and usage for personalized engagement</a:t>
            </a:r>
          </a:p>
          <a:p>
            <a:r>
              <a:rPr lang="en-US" dirty="0" smtClean="0">
                <a:solidFill>
                  <a:srgbClr val="FF0000"/>
                </a:solidFill>
              </a:rPr>
              <a:t>Developers: </a:t>
            </a:r>
            <a:r>
              <a:rPr lang="en-US" dirty="0" smtClean="0"/>
              <a:t>Very complex to measure and derive insights on application crashes and performance</a:t>
            </a:r>
            <a:endParaRPr lang="en-US" dirty="0"/>
          </a:p>
        </p:txBody>
      </p:sp>
      <p:sp>
        <p:nvSpPr>
          <p:cNvPr id="11" name="TextBox 10"/>
          <p:cNvSpPr txBox="1"/>
          <p:nvPr/>
        </p:nvSpPr>
        <p:spPr>
          <a:xfrm>
            <a:off x="7461735" y="333375"/>
            <a:ext cx="3191083" cy="190500"/>
          </a:xfrm>
          <a:prstGeom prst="rect">
            <a:avLst/>
          </a:prstGeom>
          <a:noFill/>
        </p:spPr>
        <p:txBody>
          <a:bodyPr wrap="none" lIns="0" tIns="0" rIns="0" bIns="0" rtlCol="0">
            <a:noAutofit/>
          </a:bodyPr>
          <a:lstStyle/>
          <a:p>
            <a:pPr>
              <a:lnSpc>
                <a:spcPct val="90000"/>
              </a:lnSpc>
            </a:pPr>
            <a:r>
              <a:rPr lang="en-US" b="1" dirty="0" smtClean="0">
                <a:solidFill>
                  <a:schemeClr val="tx1">
                    <a:lumMod val="50000"/>
                  </a:schemeClr>
                </a:solidFill>
              </a:rPr>
              <a:t>Mobile Analytics Challenges</a:t>
            </a:r>
          </a:p>
        </p:txBody>
      </p:sp>
      <p:sp>
        <p:nvSpPr>
          <p:cNvPr id="12" name="TextBox 11"/>
          <p:cNvSpPr txBox="1"/>
          <p:nvPr/>
        </p:nvSpPr>
        <p:spPr>
          <a:xfrm>
            <a:off x="7201358" y="2454275"/>
            <a:ext cx="3191083" cy="190500"/>
          </a:xfrm>
          <a:prstGeom prst="rect">
            <a:avLst/>
          </a:prstGeom>
          <a:noFill/>
        </p:spPr>
        <p:txBody>
          <a:bodyPr wrap="none" lIns="0" tIns="0" rIns="0" bIns="0" rtlCol="0">
            <a:noAutofit/>
          </a:bodyPr>
          <a:lstStyle/>
          <a:p>
            <a:pPr algn="ctr">
              <a:lnSpc>
                <a:spcPct val="90000"/>
              </a:lnSpc>
            </a:pPr>
            <a:r>
              <a:rPr lang="en-US" b="1" dirty="0" smtClean="0">
                <a:solidFill>
                  <a:schemeClr val="tx1">
                    <a:lumMod val="50000"/>
                  </a:schemeClr>
                </a:solidFill>
              </a:rPr>
              <a:t>Business Value</a:t>
            </a:r>
          </a:p>
        </p:txBody>
      </p:sp>
    </p:spTree>
    <p:extLst>
      <p:ext uri="{BB962C8B-B14F-4D97-AF65-F5344CB8AC3E}">
        <p14:creationId xmlns:p14="http://schemas.microsoft.com/office/powerpoint/2010/main" val="6241458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32"/>
          <p:cNvSpPr/>
          <p:nvPr/>
        </p:nvSpPr>
        <p:spPr bwMode="gray">
          <a:xfrm>
            <a:off x="7617221" y="847845"/>
            <a:ext cx="4035444" cy="4796849"/>
          </a:xfrm>
          <a:prstGeom prst="rect">
            <a:avLst/>
          </a:prstGeom>
          <a:solidFill>
            <a:srgbClr val="FFFFFF"/>
          </a:solid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pic>
        <p:nvPicPr>
          <p:cNvPr id="145" name="Picture 14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7669801" y="3733562"/>
            <a:ext cx="1571983" cy="935916"/>
          </a:xfrm>
          <a:prstGeom prst="rect">
            <a:avLst/>
          </a:prstGeom>
        </p:spPr>
      </p:pic>
      <p:pic>
        <p:nvPicPr>
          <p:cNvPr id="146" name="Picture 14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bwMode="gray">
          <a:xfrm>
            <a:off x="9697692" y="4077606"/>
            <a:ext cx="1653224" cy="784828"/>
          </a:xfrm>
          <a:prstGeom prst="rect">
            <a:avLst/>
          </a:prstGeom>
        </p:spPr>
      </p:pic>
      <p:sp>
        <p:nvSpPr>
          <p:cNvPr id="9" name="Rectangle 8"/>
          <p:cNvSpPr/>
          <p:nvPr/>
        </p:nvSpPr>
        <p:spPr bwMode="gray">
          <a:xfrm>
            <a:off x="612301" y="840225"/>
            <a:ext cx="4035445" cy="4796849"/>
          </a:xfrm>
          <a:prstGeom prst="rect">
            <a:avLst/>
          </a:prstGeom>
          <a:solidFill>
            <a:srgbClr val="FFFFFF"/>
          </a:solidFill>
          <a:ln w="1905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3" name="Slide Number Placeholder 2"/>
          <p:cNvSpPr>
            <a:spLocks noGrp="1"/>
          </p:cNvSpPr>
          <p:nvPr>
            <p:ph type="sldNum" sz="quarter" idx="4294967295"/>
          </p:nvPr>
        </p:nvSpPr>
        <p:spPr bwMode="gray">
          <a:xfrm>
            <a:off x="11271963" y="6553805"/>
            <a:ext cx="381363" cy="182737"/>
          </a:xfrm>
          <a:prstGeom prst="rect">
            <a:avLst/>
          </a:prstGeom>
        </p:spPr>
        <p:txBody>
          <a:bodyPr/>
          <a:lstStyle/>
          <a:p>
            <a:fld id="{C51EAA63-D034-42AE-91FA-B13B9518C7BE}" type="slidenum">
              <a:rPr lang="en-US" smtClean="0">
                <a:solidFill>
                  <a:srgbClr val="5F5F5F">
                    <a:lumMod val="60000"/>
                    <a:lumOff val="40000"/>
                  </a:srgbClr>
                </a:solidFill>
              </a:rPr>
              <a:pPr/>
              <a:t>9</a:t>
            </a:fld>
            <a:endParaRPr lang="en-US" dirty="0">
              <a:solidFill>
                <a:srgbClr val="5F5F5F">
                  <a:lumMod val="60000"/>
                  <a:lumOff val="40000"/>
                </a:srgbClr>
              </a:solidFill>
            </a:endParaRPr>
          </a:p>
        </p:txBody>
      </p:sp>
      <p:sp>
        <p:nvSpPr>
          <p:cNvPr id="15" name="TextBox 14"/>
          <p:cNvSpPr txBox="1"/>
          <p:nvPr/>
        </p:nvSpPr>
        <p:spPr bwMode="gray">
          <a:xfrm>
            <a:off x="7822082" y="5713213"/>
            <a:ext cx="3711915" cy="261406"/>
          </a:xfrm>
          <a:prstGeom prst="rect">
            <a:avLst/>
          </a:prstGeom>
          <a:noFill/>
        </p:spPr>
        <p:txBody>
          <a:bodyPr wrap="square" lIns="0" tIns="0" rIns="0" bIns="0">
            <a:spAutoFit/>
          </a:bodyPr>
          <a:lstStyle/>
          <a:p>
            <a:pPr algn="ctr">
              <a:spcBef>
                <a:spcPct val="50000"/>
              </a:spcBef>
              <a:buClr>
                <a:srgbClr val="F0AB00"/>
              </a:buClr>
              <a:buSzPct val="80000"/>
              <a:defRPr/>
            </a:pPr>
            <a:r>
              <a:rPr lang="en-US" sz="1699" b="1" dirty="0">
                <a:ea typeface="Arial Unicode MS" pitchFamily="34" charset="-128"/>
                <a:cs typeface="Arial Unicode MS" pitchFamily="34" charset="-128"/>
              </a:rPr>
              <a:t>Enterprise Systems </a:t>
            </a:r>
            <a:r>
              <a:rPr lang="en-US" sz="1499" dirty="0">
                <a:ea typeface="Arial Unicode MS" pitchFamily="34" charset="-128"/>
                <a:cs typeface="Arial Unicode MS" pitchFamily="34" charset="-128"/>
              </a:rPr>
              <a:t>On Premise / Cloud</a:t>
            </a:r>
          </a:p>
        </p:txBody>
      </p:sp>
      <p:sp>
        <p:nvSpPr>
          <p:cNvPr id="36" name="TextBox 35"/>
          <p:cNvSpPr txBox="1"/>
          <p:nvPr/>
        </p:nvSpPr>
        <p:spPr bwMode="gray">
          <a:xfrm>
            <a:off x="8811907" y="1144787"/>
            <a:ext cx="1525982" cy="260147"/>
          </a:xfrm>
          <a:prstGeom prst="rect">
            <a:avLst/>
          </a:prstGeom>
          <a:noFill/>
        </p:spPr>
        <p:txBody>
          <a:bodyPr wrap="none" lIns="0" tIns="0" rIns="0" bIns="0">
            <a:spAutoFit/>
          </a:bodyPr>
          <a:lstStyle/>
          <a:p>
            <a:pPr algn="ctr">
              <a:spcBef>
                <a:spcPct val="50000"/>
              </a:spcBef>
              <a:buClr>
                <a:srgbClr val="F0AB00"/>
              </a:buClr>
              <a:buSzPct val="80000"/>
              <a:defRPr/>
            </a:pPr>
            <a:r>
              <a:rPr lang="en-US" sz="1699" b="1" dirty="0">
                <a:ea typeface="Arial Unicode MS" pitchFamily="34" charset="-128"/>
                <a:cs typeface="Arial Unicode MS" pitchFamily="34" charset="-128"/>
              </a:rPr>
              <a:t>Internet Services</a:t>
            </a:r>
          </a:p>
        </p:txBody>
      </p:sp>
      <p:sp>
        <p:nvSpPr>
          <p:cNvPr id="6" name="TextBox 5"/>
          <p:cNvSpPr txBox="1"/>
          <p:nvPr/>
        </p:nvSpPr>
        <p:spPr bwMode="gray">
          <a:xfrm>
            <a:off x="4876165" y="2667596"/>
            <a:ext cx="2590262" cy="2512635"/>
          </a:xfrm>
          <a:prstGeom prst="rect">
            <a:avLst/>
          </a:prstGeom>
          <a:noFill/>
        </p:spPr>
        <p:txBody>
          <a:bodyPr wrap="none" lIns="0" tIns="0" rIns="0" bIns="0" rtlCol="0">
            <a:noAutofit/>
          </a:bodyPr>
          <a:lstStyle/>
          <a:p>
            <a:pPr algn="ctr">
              <a:lnSpc>
                <a:spcPct val="120000"/>
              </a:lnSpc>
            </a:pPr>
            <a:r>
              <a:rPr lang="en-US" b="1" dirty="0">
                <a:solidFill>
                  <a:schemeClr val="bg2">
                    <a:lumMod val="50000"/>
                  </a:schemeClr>
                </a:solidFill>
              </a:rPr>
              <a:t>Normalisation</a:t>
            </a:r>
          </a:p>
          <a:p>
            <a:pPr algn="ctr">
              <a:lnSpc>
                <a:spcPct val="120000"/>
              </a:lnSpc>
            </a:pPr>
            <a:r>
              <a:rPr lang="en-US" b="1" dirty="0">
                <a:solidFill>
                  <a:schemeClr val="bg2">
                    <a:lumMod val="50000"/>
                  </a:schemeClr>
                </a:solidFill>
              </a:rPr>
              <a:t>Blending</a:t>
            </a:r>
          </a:p>
          <a:p>
            <a:pPr algn="ctr">
              <a:lnSpc>
                <a:spcPct val="120000"/>
              </a:lnSpc>
            </a:pPr>
            <a:r>
              <a:rPr lang="en-US" b="1" dirty="0">
                <a:solidFill>
                  <a:schemeClr val="bg2">
                    <a:lumMod val="50000"/>
                  </a:schemeClr>
                </a:solidFill>
              </a:rPr>
              <a:t>Data Shaping</a:t>
            </a:r>
          </a:p>
          <a:p>
            <a:pPr algn="ctr">
              <a:lnSpc>
                <a:spcPct val="120000"/>
              </a:lnSpc>
            </a:pPr>
            <a:r>
              <a:rPr lang="en-US" b="1" dirty="0">
                <a:solidFill>
                  <a:schemeClr val="bg2">
                    <a:lumMod val="50000"/>
                  </a:schemeClr>
                </a:solidFill>
              </a:rPr>
              <a:t>Analytics</a:t>
            </a:r>
            <a:br>
              <a:rPr lang="en-US" b="1" dirty="0">
                <a:solidFill>
                  <a:schemeClr val="bg2">
                    <a:lumMod val="50000"/>
                  </a:schemeClr>
                </a:solidFill>
              </a:rPr>
            </a:br>
            <a:r>
              <a:rPr lang="en-US" b="1" dirty="0">
                <a:solidFill>
                  <a:schemeClr val="bg2">
                    <a:lumMod val="50000"/>
                  </a:schemeClr>
                </a:solidFill>
              </a:rPr>
              <a:t/>
            </a:r>
            <a:br>
              <a:rPr lang="en-US" b="1" dirty="0">
                <a:solidFill>
                  <a:schemeClr val="bg2">
                    <a:lumMod val="50000"/>
                  </a:schemeClr>
                </a:solidFill>
              </a:rPr>
            </a:br>
            <a:r>
              <a:rPr lang="en-US" sz="2398" b="1" dirty="0">
                <a:solidFill>
                  <a:schemeClr val="bg2">
                    <a:lumMod val="50000"/>
                  </a:schemeClr>
                </a:solidFill>
              </a:rPr>
              <a:t>Mobile Platform</a:t>
            </a:r>
          </a:p>
        </p:txBody>
      </p:sp>
      <p:sp>
        <p:nvSpPr>
          <p:cNvPr id="85" name="Freeform 1011"/>
          <p:cNvSpPr>
            <a:spLocks/>
          </p:cNvSpPr>
          <p:nvPr/>
        </p:nvSpPr>
        <p:spPr bwMode="gray">
          <a:xfrm>
            <a:off x="1990487" y="3141760"/>
            <a:ext cx="79968" cy="28563"/>
          </a:xfrm>
          <a:custGeom>
            <a:avLst/>
            <a:gdLst/>
            <a:ahLst/>
            <a:cxnLst>
              <a:cxn ang="0">
                <a:pos x="21" y="14"/>
              </a:cxn>
              <a:cxn ang="0">
                <a:pos x="7" y="14"/>
              </a:cxn>
              <a:cxn ang="0">
                <a:pos x="1" y="8"/>
              </a:cxn>
              <a:cxn ang="0">
                <a:pos x="7" y="0"/>
              </a:cxn>
              <a:cxn ang="0">
                <a:pos x="35" y="0"/>
              </a:cxn>
              <a:cxn ang="0">
                <a:pos x="41" y="6"/>
              </a:cxn>
              <a:cxn ang="0">
                <a:pos x="41" y="9"/>
              </a:cxn>
              <a:cxn ang="0">
                <a:pos x="35" y="14"/>
              </a:cxn>
              <a:cxn ang="0">
                <a:pos x="21" y="14"/>
              </a:cxn>
            </a:cxnLst>
            <a:rect l="0" t="0" r="r" b="b"/>
            <a:pathLst>
              <a:path w="41" h="15">
                <a:moveTo>
                  <a:pt x="21" y="14"/>
                </a:moveTo>
                <a:cubicBezTo>
                  <a:pt x="16" y="14"/>
                  <a:pt x="12" y="14"/>
                  <a:pt x="7" y="14"/>
                </a:cubicBezTo>
                <a:cubicBezTo>
                  <a:pt x="3" y="14"/>
                  <a:pt x="1" y="12"/>
                  <a:pt x="1" y="8"/>
                </a:cubicBezTo>
                <a:cubicBezTo>
                  <a:pt x="0" y="3"/>
                  <a:pt x="2" y="0"/>
                  <a:pt x="7" y="0"/>
                </a:cubicBezTo>
                <a:cubicBezTo>
                  <a:pt x="16" y="0"/>
                  <a:pt x="26" y="0"/>
                  <a:pt x="35" y="0"/>
                </a:cubicBezTo>
                <a:cubicBezTo>
                  <a:pt x="38" y="0"/>
                  <a:pt x="41" y="2"/>
                  <a:pt x="41" y="6"/>
                </a:cubicBezTo>
                <a:cubicBezTo>
                  <a:pt x="41" y="7"/>
                  <a:pt x="41" y="8"/>
                  <a:pt x="41" y="9"/>
                </a:cubicBezTo>
                <a:cubicBezTo>
                  <a:pt x="40" y="12"/>
                  <a:pt x="38" y="14"/>
                  <a:pt x="35" y="14"/>
                </a:cubicBezTo>
                <a:cubicBezTo>
                  <a:pt x="30" y="15"/>
                  <a:pt x="25" y="14"/>
                  <a:pt x="21" y="14"/>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6" name="Freeform 1012"/>
          <p:cNvSpPr>
            <a:spLocks/>
          </p:cNvSpPr>
          <p:nvPr/>
        </p:nvSpPr>
        <p:spPr bwMode="gray">
          <a:xfrm>
            <a:off x="1990487" y="2467738"/>
            <a:ext cx="79968" cy="11423"/>
          </a:xfrm>
          <a:custGeom>
            <a:avLst/>
            <a:gdLst/>
            <a:ahLst/>
            <a:cxnLst>
              <a:cxn ang="0">
                <a:pos x="21" y="0"/>
              </a:cxn>
              <a:cxn ang="0">
                <a:pos x="38" y="0"/>
              </a:cxn>
              <a:cxn ang="0">
                <a:pos x="42" y="2"/>
              </a:cxn>
              <a:cxn ang="0">
                <a:pos x="38" y="5"/>
              </a:cxn>
              <a:cxn ang="0">
                <a:pos x="3" y="5"/>
              </a:cxn>
              <a:cxn ang="0">
                <a:pos x="0" y="2"/>
              </a:cxn>
              <a:cxn ang="0">
                <a:pos x="3" y="0"/>
              </a:cxn>
              <a:cxn ang="0">
                <a:pos x="21" y="0"/>
              </a:cxn>
            </a:cxnLst>
            <a:rect l="0" t="0" r="r" b="b"/>
            <a:pathLst>
              <a:path w="42" h="5">
                <a:moveTo>
                  <a:pt x="21" y="0"/>
                </a:moveTo>
                <a:cubicBezTo>
                  <a:pt x="27" y="0"/>
                  <a:pt x="32" y="0"/>
                  <a:pt x="38" y="0"/>
                </a:cubicBezTo>
                <a:cubicBezTo>
                  <a:pt x="40" y="0"/>
                  <a:pt x="42" y="0"/>
                  <a:pt x="42" y="2"/>
                </a:cubicBezTo>
                <a:cubicBezTo>
                  <a:pt x="42" y="4"/>
                  <a:pt x="40" y="5"/>
                  <a:pt x="38" y="5"/>
                </a:cubicBezTo>
                <a:cubicBezTo>
                  <a:pt x="27" y="5"/>
                  <a:pt x="15" y="5"/>
                  <a:pt x="3" y="5"/>
                </a:cubicBezTo>
                <a:cubicBezTo>
                  <a:pt x="1" y="5"/>
                  <a:pt x="0" y="4"/>
                  <a:pt x="0" y="2"/>
                </a:cubicBezTo>
                <a:cubicBezTo>
                  <a:pt x="0" y="0"/>
                  <a:pt x="1" y="0"/>
                  <a:pt x="3" y="0"/>
                </a:cubicBezTo>
                <a:cubicBezTo>
                  <a:pt x="9" y="0"/>
                  <a:pt x="15" y="0"/>
                  <a:pt x="21" y="0"/>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5" name="TextBox 4"/>
          <p:cNvSpPr txBox="1"/>
          <p:nvPr/>
        </p:nvSpPr>
        <p:spPr bwMode="gray">
          <a:xfrm>
            <a:off x="1221424" y="611804"/>
            <a:ext cx="2893337" cy="456843"/>
          </a:xfrm>
          <a:prstGeom prst="rect">
            <a:avLst/>
          </a:prstGeom>
          <a:solidFill>
            <a:schemeClr val="bg1"/>
          </a:solidFill>
        </p:spPr>
        <p:txBody>
          <a:bodyPr wrap="none" lIns="0" tIns="0" rIns="0" bIns="0" rtlCol="0" anchor="ctr">
            <a:noAutofit/>
          </a:bodyPr>
          <a:lstStyle/>
          <a:p>
            <a:pPr algn="ctr">
              <a:lnSpc>
                <a:spcPct val="90000"/>
              </a:lnSpc>
            </a:pPr>
            <a:r>
              <a:rPr lang="en-US" sz="1998" b="1" dirty="0">
                <a:solidFill>
                  <a:schemeClr val="accent3"/>
                </a:solidFill>
              </a:rPr>
              <a:t>Multi-channel Front Ends</a:t>
            </a:r>
          </a:p>
        </p:txBody>
      </p:sp>
      <p:grpSp>
        <p:nvGrpSpPr>
          <p:cNvPr id="7" name="Group 6"/>
          <p:cNvGrpSpPr/>
          <p:nvPr/>
        </p:nvGrpSpPr>
        <p:grpSpPr bwMode="gray">
          <a:xfrm>
            <a:off x="880378" y="1639588"/>
            <a:ext cx="761405" cy="1104148"/>
            <a:chOff x="130175" y="2751138"/>
            <a:chExt cx="1082675" cy="1570037"/>
          </a:xfrm>
          <a:solidFill>
            <a:srgbClr val="FF7700"/>
          </a:solidFill>
        </p:grpSpPr>
        <p:sp>
          <p:nvSpPr>
            <p:cNvPr id="54" name="Freeform 1"/>
            <p:cNvSpPr>
              <a:spLocks noChangeArrowheads="1"/>
            </p:cNvSpPr>
            <p:nvPr/>
          </p:nvSpPr>
          <p:spPr bwMode="gray">
            <a:xfrm>
              <a:off x="130175" y="3036888"/>
              <a:ext cx="1082675" cy="1028700"/>
            </a:xfrm>
            <a:custGeom>
              <a:avLst/>
              <a:gdLst>
                <a:gd name="T0" fmla="*/ 295 w 3006"/>
                <a:gd name="T1" fmla="*/ 1650 h 2858"/>
                <a:gd name="T2" fmla="*/ 295 w 3006"/>
                <a:gd name="T3" fmla="*/ 1650 h 2858"/>
                <a:gd name="T4" fmla="*/ 148 w 3006"/>
                <a:gd name="T5" fmla="*/ 1650 h 2858"/>
                <a:gd name="T6" fmla="*/ 0 w 3006"/>
                <a:gd name="T7" fmla="*/ 1532 h 2858"/>
                <a:gd name="T8" fmla="*/ 0 w 3006"/>
                <a:gd name="T9" fmla="*/ 1267 h 2858"/>
                <a:gd name="T10" fmla="*/ 148 w 3006"/>
                <a:gd name="T11" fmla="*/ 1120 h 2858"/>
                <a:gd name="T12" fmla="*/ 295 w 3006"/>
                <a:gd name="T13" fmla="*/ 1120 h 2858"/>
                <a:gd name="T14" fmla="*/ 943 w 3006"/>
                <a:gd name="T15" fmla="*/ 206 h 2858"/>
                <a:gd name="T16" fmla="*/ 1797 w 3006"/>
                <a:gd name="T17" fmla="*/ 30 h 2858"/>
                <a:gd name="T18" fmla="*/ 3005 w 3006"/>
                <a:gd name="T19" fmla="*/ 1444 h 2858"/>
                <a:gd name="T20" fmla="*/ 1885 w 3006"/>
                <a:gd name="T21" fmla="*/ 2739 h 2858"/>
                <a:gd name="T22" fmla="*/ 295 w 3006"/>
                <a:gd name="T23" fmla="*/ 1650 h 2858"/>
                <a:gd name="T24" fmla="*/ 1620 w 3006"/>
                <a:gd name="T25" fmla="*/ 295 h 2858"/>
                <a:gd name="T26" fmla="*/ 1620 w 3006"/>
                <a:gd name="T27" fmla="*/ 295 h 2858"/>
                <a:gd name="T28" fmla="*/ 531 w 3006"/>
                <a:gd name="T29" fmla="*/ 1385 h 2858"/>
                <a:gd name="T30" fmla="*/ 1620 w 3006"/>
                <a:gd name="T31" fmla="*/ 2473 h 2858"/>
                <a:gd name="T32" fmla="*/ 2710 w 3006"/>
                <a:gd name="T33" fmla="*/ 1385 h 2858"/>
                <a:gd name="T34" fmla="*/ 1620 w 3006"/>
                <a:gd name="T35" fmla="*/ 295 h 2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06" h="2858">
                  <a:moveTo>
                    <a:pt x="295" y="1650"/>
                  </a:moveTo>
                  <a:lnTo>
                    <a:pt x="295" y="1650"/>
                  </a:lnTo>
                  <a:cubicBezTo>
                    <a:pt x="236" y="1650"/>
                    <a:pt x="177" y="1680"/>
                    <a:pt x="148" y="1650"/>
                  </a:cubicBezTo>
                  <a:cubicBezTo>
                    <a:pt x="59" y="1650"/>
                    <a:pt x="0" y="1620"/>
                    <a:pt x="0" y="1532"/>
                  </a:cubicBezTo>
                  <a:cubicBezTo>
                    <a:pt x="0" y="1444"/>
                    <a:pt x="0" y="1355"/>
                    <a:pt x="0" y="1267"/>
                  </a:cubicBezTo>
                  <a:cubicBezTo>
                    <a:pt x="0" y="1178"/>
                    <a:pt x="59" y="1120"/>
                    <a:pt x="148" y="1120"/>
                  </a:cubicBezTo>
                  <a:cubicBezTo>
                    <a:pt x="206" y="1120"/>
                    <a:pt x="236" y="1120"/>
                    <a:pt x="295" y="1120"/>
                  </a:cubicBezTo>
                  <a:cubicBezTo>
                    <a:pt x="384" y="737"/>
                    <a:pt x="589" y="413"/>
                    <a:pt x="943" y="206"/>
                  </a:cubicBezTo>
                  <a:cubicBezTo>
                    <a:pt x="1208" y="59"/>
                    <a:pt x="1502" y="0"/>
                    <a:pt x="1797" y="30"/>
                  </a:cubicBezTo>
                  <a:cubicBezTo>
                    <a:pt x="2504" y="118"/>
                    <a:pt x="3005" y="737"/>
                    <a:pt x="3005" y="1444"/>
                  </a:cubicBezTo>
                  <a:cubicBezTo>
                    <a:pt x="2976" y="2061"/>
                    <a:pt x="2474" y="2621"/>
                    <a:pt x="1885" y="2739"/>
                  </a:cubicBezTo>
                  <a:cubicBezTo>
                    <a:pt x="1178" y="2857"/>
                    <a:pt x="471" y="2415"/>
                    <a:pt x="295" y="1650"/>
                  </a:cubicBezTo>
                  <a:close/>
                  <a:moveTo>
                    <a:pt x="1620" y="295"/>
                  </a:moveTo>
                  <a:lnTo>
                    <a:pt x="1620" y="295"/>
                  </a:lnTo>
                  <a:cubicBezTo>
                    <a:pt x="1031" y="295"/>
                    <a:pt x="560" y="796"/>
                    <a:pt x="531" y="1385"/>
                  </a:cubicBezTo>
                  <a:cubicBezTo>
                    <a:pt x="531" y="1974"/>
                    <a:pt x="1031" y="2473"/>
                    <a:pt x="1620" y="2473"/>
                  </a:cubicBezTo>
                  <a:cubicBezTo>
                    <a:pt x="2209" y="2473"/>
                    <a:pt x="2710" y="2003"/>
                    <a:pt x="2710" y="1385"/>
                  </a:cubicBezTo>
                  <a:cubicBezTo>
                    <a:pt x="2710" y="796"/>
                    <a:pt x="2239" y="295"/>
                    <a:pt x="1620" y="295"/>
                  </a:cubicBezTo>
                  <a:close/>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 name="Freeform 2"/>
            <p:cNvSpPr>
              <a:spLocks noChangeArrowheads="1"/>
            </p:cNvSpPr>
            <p:nvPr/>
          </p:nvSpPr>
          <p:spPr bwMode="gray">
            <a:xfrm>
              <a:off x="438150" y="2751138"/>
              <a:ext cx="552450" cy="328612"/>
            </a:xfrm>
            <a:custGeom>
              <a:avLst/>
              <a:gdLst>
                <a:gd name="T0" fmla="*/ 0 w 1533"/>
                <a:gd name="T1" fmla="*/ 913 h 914"/>
                <a:gd name="T2" fmla="*/ 0 w 1533"/>
                <a:gd name="T3" fmla="*/ 913 h 914"/>
                <a:gd name="T4" fmla="*/ 176 w 1533"/>
                <a:gd name="T5" fmla="*/ 235 h 914"/>
                <a:gd name="T6" fmla="*/ 236 w 1533"/>
                <a:gd name="T7" fmla="*/ 30 h 914"/>
                <a:gd name="T8" fmla="*/ 471 w 1533"/>
                <a:gd name="T9" fmla="*/ 0 h 914"/>
                <a:gd name="T10" fmla="*/ 1266 w 1533"/>
                <a:gd name="T11" fmla="*/ 0 h 914"/>
                <a:gd name="T12" fmla="*/ 1325 w 1533"/>
                <a:gd name="T13" fmla="*/ 59 h 914"/>
                <a:gd name="T14" fmla="*/ 1532 w 1533"/>
                <a:gd name="T15" fmla="*/ 913 h 914"/>
                <a:gd name="T16" fmla="*/ 0 w 1533"/>
                <a:gd name="T17" fmla="*/ 913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3" h="914">
                  <a:moveTo>
                    <a:pt x="0" y="913"/>
                  </a:moveTo>
                  <a:lnTo>
                    <a:pt x="0" y="913"/>
                  </a:lnTo>
                  <a:cubicBezTo>
                    <a:pt x="58" y="677"/>
                    <a:pt x="118" y="472"/>
                    <a:pt x="176" y="235"/>
                  </a:cubicBezTo>
                  <a:cubicBezTo>
                    <a:pt x="176" y="177"/>
                    <a:pt x="205" y="59"/>
                    <a:pt x="236" y="30"/>
                  </a:cubicBezTo>
                  <a:cubicBezTo>
                    <a:pt x="294" y="0"/>
                    <a:pt x="383" y="0"/>
                    <a:pt x="471" y="0"/>
                  </a:cubicBezTo>
                  <a:cubicBezTo>
                    <a:pt x="736" y="0"/>
                    <a:pt x="1001" y="0"/>
                    <a:pt x="1266" y="0"/>
                  </a:cubicBezTo>
                  <a:cubicBezTo>
                    <a:pt x="1266" y="30"/>
                    <a:pt x="1325" y="30"/>
                    <a:pt x="1325" y="59"/>
                  </a:cubicBezTo>
                  <a:cubicBezTo>
                    <a:pt x="1414" y="324"/>
                    <a:pt x="1472" y="619"/>
                    <a:pt x="1532" y="913"/>
                  </a:cubicBezTo>
                  <a:cubicBezTo>
                    <a:pt x="1030" y="619"/>
                    <a:pt x="530" y="619"/>
                    <a:pt x="0" y="913"/>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 name="Freeform 3"/>
            <p:cNvSpPr>
              <a:spLocks noChangeArrowheads="1"/>
            </p:cNvSpPr>
            <p:nvPr/>
          </p:nvSpPr>
          <p:spPr bwMode="gray">
            <a:xfrm>
              <a:off x="438150" y="4002088"/>
              <a:ext cx="552450" cy="319087"/>
            </a:xfrm>
            <a:custGeom>
              <a:avLst/>
              <a:gdLst>
                <a:gd name="T0" fmla="*/ 1532 w 1533"/>
                <a:gd name="T1" fmla="*/ 0 h 885"/>
                <a:gd name="T2" fmla="*/ 1532 w 1533"/>
                <a:gd name="T3" fmla="*/ 0 h 885"/>
                <a:gd name="T4" fmla="*/ 1384 w 1533"/>
                <a:gd name="T5" fmla="*/ 589 h 885"/>
                <a:gd name="T6" fmla="*/ 1325 w 1533"/>
                <a:gd name="T7" fmla="*/ 825 h 885"/>
                <a:gd name="T8" fmla="*/ 1266 w 1533"/>
                <a:gd name="T9" fmla="*/ 884 h 885"/>
                <a:gd name="T10" fmla="*/ 294 w 1533"/>
                <a:gd name="T11" fmla="*/ 884 h 885"/>
                <a:gd name="T12" fmla="*/ 205 w 1533"/>
                <a:gd name="T13" fmla="*/ 825 h 885"/>
                <a:gd name="T14" fmla="*/ 0 w 1533"/>
                <a:gd name="T15" fmla="*/ 0 h 885"/>
                <a:gd name="T16" fmla="*/ 1532 w 1533"/>
                <a:gd name="T17" fmla="*/ 0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3" h="885">
                  <a:moveTo>
                    <a:pt x="1532" y="0"/>
                  </a:moveTo>
                  <a:lnTo>
                    <a:pt x="1532" y="0"/>
                  </a:lnTo>
                  <a:cubicBezTo>
                    <a:pt x="1501" y="206"/>
                    <a:pt x="1443" y="382"/>
                    <a:pt x="1384" y="589"/>
                  </a:cubicBezTo>
                  <a:cubicBezTo>
                    <a:pt x="1384" y="678"/>
                    <a:pt x="1354" y="736"/>
                    <a:pt x="1325" y="825"/>
                  </a:cubicBezTo>
                  <a:cubicBezTo>
                    <a:pt x="1325" y="854"/>
                    <a:pt x="1296" y="884"/>
                    <a:pt x="1266" y="884"/>
                  </a:cubicBezTo>
                  <a:cubicBezTo>
                    <a:pt x="942" y="884"/>
                    <a:pt x="618" y="884"/>
                    <a:pt x="294" y="884"/>
                  </a:cubicBezTo>
                  <a:cubicBezTo>
                    <a:pt x="265" y="884"/>
                    <a:pt x="236" y="854"/>
                    <a:pt x="205" y="825"/>
                  </a:cubicBezTo>
                  <a:cubicBezTo>
                    <a:pt x="147" y="560"/>
                    <a:pt x="88" y="295"/>
                    <a:pt x="0" y="0"/>
                  </a:cubicBezTo>
                  <a:cubicBezTo>
                    <a:pt x="530" y="265"/>
                    <a:pt x="1030" y="265"/>
                    <a:pt x="1532" y="0"/>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 name="Freeform 5"/>
            <p:cNvSpPr>
              <a:spLocks noChangeArrowheads="1"/>
            </p:cNvSpPr>
            <p:nvPr/>
          </p:nvSpPr>
          <p:spPr bwMode="gray">
            <a:xfrm>
              <a:off x="671513" y="3248025"/>
              <a:ext cx="339725" cy="339725"/>
            </a:xfrm>
            <a:custGeom>
              <a:avLst/>
              <a:gdLst>
                <a:gd name="T0" fmla="*/ 943 w 944"/>
                <a:gd name="T1" fmla="*/ 678 h 944"/>
                <a:gd name="T2" fmla="*/ 943 w 944"/>
                <a:gd name="T3" fmla="*/ 678 h 944"/>
                <a:gd name="T4" fmla="*/ 943 w 944"/>
                <a:gd name="T5" fmla="*/ 943 h 944"/>
                <a:gd name="T6" fmla="*/ 0 w 944"/>
                <a:gd name="T7" fmla="*/ 943 h 944"/>
                <a:gd name="T8" fmla="*/ 0 w 944"/>
                <a:gd name="T9" fmla="*/ 0 h 944"/>
                <a:gd name="T10" fmla="*/ 265 w 944"/>
                <a:gd name="T11" fmla="*/ 0 h 944"/>
                <a:gd name="T12" fmla="*/ 265 w 944"/>
                <a:gd name="T13" fmla="*/ 678 h 944"/>
                <a:gd name="T14" fmla="*/ 943 w 944"/>
                <a:gd name="T15" fmla="*/ 678 h 9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4" h="944">
                  <a:moveTo>
                    <a:pt x="943" y="678"/>
                  </a:moveTo>
                  <a:lnTo>
                    <a:pt x="943" y="678"/>
                  </a:lnTo>
                  <a:cubicBezTo>
                    <a:pt x="943" y="766"/>
                    <a:pt x="943" y="855"/>
                    <a:pt x="943" y="943"/>
                  </a:cubicBezTo>
                  <a:cubicBezTo>
                    <a:pt x="619" y="943"/>
                    <a:pt x="325" y="943"/>
                    <a:pt x="0" y="943"/>
                  </a:cubicBezTo>
                  <a:cubicBezTo>
                    <a:pt x="0" y="619"/>
                    <a:pt x="0" y="295"/>
                    <a:pt x="0" y="0"/>
                  </a:cubicBezTo>
                  <a:cubicBezTo>
                    <a:pt x="89" y="0"/>
                    <a:pt x="178" y="0"/>
                    <a:pt x="265" y="0"/>
                  </a:cubicBezTo>
                  <a:cubicBezTo>
                    <a:pt x="265" y="207"/>
                    <a:pt x="265" y="442"/>
                    <a:pt x="265" y="678"/>
                  </a:cubicBezTo>
                  <a:cubicBezTo>
                    <a:pt x="501" y="678"/>
                    <a:pt x="707" y="678"/>
                    <a:pt x="943" y="678"/>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84" name="Freeform 1008"/>
          <p:cNvSpPr>
            <a:spLocks noEditPoints="1"/>
          </p:cNvSpPr>
          <p:nvPr/>
        </p:nvSpPr>
        <p:spPr bwMode="gray">
          <a:xfrm>
            <a:off x="3505638" y="1654943"/>
            <a:ext cx="532983" cy="1012652"/>
          </a:xfrm>
          <a:custGeom>
            <a:avLst/>
            <a:gdLst/>
            <a:ahLst/>
            <a:cxnLst>
              <a:cxn ang="0">
                <a:pos x="211" y="198"/>
              </a:cxn>
              <a:cxn ang="0">
                <a:pos x="211" y="367"/>
              </a:cxn>
              <a:cxn ang="0">
                <a:pos x="182" y="397"/>
              </a:cxn>
              <a:cxn ang="0">
                <a:pos x="29" y="397"/>
              </a:cxn>
              <a:cxn ang="0">
                <a:pos x="0" y="368"/>
              </a:cxn>
              <a:cxn ang="0">
                <a:pos x="0" y="366"/>
              </a:cxn>
              <a:cxn ang="0">
                <a:pos x="0" y="30"/>
              </a:cxn>
              <a:cxn ang="0">
                <a:pos x="26" y="0"/>
              </a:cxn>
              <a:cxn ang="0">
                <a:pos x="30" y="0"/>
              </a:cxn>
              <a:cxn ang="0">
                <a:pos x="182" y="0"/>
              </a:cxn>
              <a:cxn ang="0">
                <a:pos x="211" y="29"/>
              </a:cxn>
              <a:cxn ang="0">
                <a:pos x="211" y="198"/>
              </a:cxn>
              <a:cxn ang="0">
                <a:pos x="15" y="196"/>
              </a:cxn>
              <a:cxn ang="0">
                <a:pos x="15" y="350"/>
              </a:cxn>
              <a:cxn ang="0">
                <a:pos x="21" y="356"/>
              </a:cxn>
              <a:cxn ang="0">
                <a:pos x="191" y="356"/>
              </a:cxn>
              <a:cxn ang="0">
                <a:pos x="196" y="350"/>
              </a:cxn>
              <a:cxn ang="0">
                <a:pos x="196" y="41"/>
              </a:cxn>
              <a:cxn ang="0">
                <a:pos x="191" y="35"/>
              </a:cxn>
              <a:cxn ang="0">
                <a:pos x="21" y="35"/>
              </a:cxn>
              <a:cxn ang="0">
                <a:pos x="18" y="35"/>
              </a:cxn>
              <a:cxn ang="0">
                <a:pos x="15" y="38"/>
              </a:cxn>
              <a:cxn ang="0">
                <a:pos x="15" y="41"/>
              </a:cxn>
              <a:cxn ang="0">
                <a:pos x="15" y="196"/>
              </a:cxn>
              <a:cxn ang="0">
                <a:pos x="106" y="382"/>
              </a:cxn>
              <a:cxn ang="0">
                <a:pos x="120" y="382"/>
              </a:cxn>
              <a:cxn ang="0">
                <a:pos x="126" y="377"/>
              </a:cxn>
              <a:cxn ang="0">
                <a:pos x="126" y="374"/>
              </a:cxn>
              <a:cxn ang="0">
                <a:pos x="120" y="368"/>
              </a:cxn>
              <a:cxn ang="0">
                <a:pos x="92" y="368"/>
              </a:cxn>
              <a:cxn ang="0">
                <a:pos x="86" y="376"/>
              </a:cxn>
              <a:cxn ang="0">
                <a:pos x="92" y="382"/>
              </a:cxn>
              <a:cxn ang="0">
                <a:pos x="106" y="382"/>
              </a:cxn>
              <a:cxn ang="0">
                <a:pos x="106" y="15"/>
              </a:cxn>
              <a:cxn ang="0">
                <a:pos x="88" y="15"/>
              </a:cxn>
              <a:cxn ang="0">
                <a:pos x="85" y="17"/>
              </a:cxn>
              <a:cxn ang="0">
                <a:pos x="88" y="20"/>
              </a:cxn>
              <a:cxn ang="0">
                <a:pos x="123" y="20"/>
              </a:cxn>
              <a:cxn ang="0">
                <a:pos x="127" y="17"/>
              </a:cxn>
              <a:cxn ang="0">
                <a:pos x="123" y="15"/>
              </a:cxn>
              <a:cxn ang="0">
                <a:pos x="106" y="15"/>
              </a:cxn>
            </a:cxnLst>
            <a:rect l="0" t="0" r="r" b="b"/>
            <a:pathLst>
              <a:path w="211" h="397">
                <a:moveTo>
                  <a:pt x="211" y="198"/>
                </a:moveTo>
                <a:cubicBezTo>
                  <a:pt x="211" y="254"/>
                  <a:pt x="211" y="310"/>
                  <a:pt x="211" y="367"/>
                </a:cubicBezTo>
                <a:cubicBezTo>
                  <a:pt x="211" y="383"/>
                  <a:pt x="198" y="397"/>
                  <a:pt x="182" y="397"/>
                </a:cubicBezTo>
                <a:cubicBezTo>
                  <a:pt x="131" y="397"/>
                  <a:pt x="80" y="397"/>
                  <a:pt x="29" y="397"/>
                </a:cubicBezTo>
                <a:cubicBezTo>
                  <a:pt x="14" y="397"/>
                  <a:pt x="1" y="383"/>
                  <a:pt x="0" y="368"/>
                </a:cubicBezTo>
                <a:cubicBezTo>
                  <a:pt x="0" y="367"/>
                  <a:pt x="0" y="367"/>
                  <a:pt x="0" y="366"/>
                </a:cubicBezTo>
                <a:cubicBezTo>
                  <a:pt x="0" y="254"/>
                  <a:pt x="0" y="142"/>
                  <a:pt x="0" y="30"/>
                </a:cubicBezTo>
                <a:cubicBezTo>
                  <a:pt x="0" y="14"/>
                  <a:pt x="11" y="2"/>
                  <a:pt x="26" y="0"/>
                </a:cubicBezTo>
                <a:cubicBezTo>
                  <a:pt x="27" y="0"/>
                  <a:pt x="29" y="0"/>
                  <a:pt x="30" y="0"/>
                </a:cubicBezTo>
                <a:cubicBezTo>
                  <a:pt x="80" y="0"/>
                  <a:pt x="131" y="0"/>
                  <a:pt x="182" y="0"/>
                </a:cubicBezTo>
                <a:cubicBezTo>
                  <a:pt x="198" y="0"/>
                  <a:pt x="211" y="13"/>
                  <a:pt x="211" y="29"/>
                </a:cubicBezTo>
                <a:cubicBezTo>
                  <a:pt x="211" y="85"/>
                  <a:pt x="211" y="142"/>
                  <a:pt x="211" y="198"/>
                </a:cubicBezTo>
                <a:close/>
                <a:moveTo>
                  <a:pt x="15" y="196"/>
                </a:moveTo>
                <a:cubicBezTo>
                  <a:pt x="15" y="247"/>
                  <a:pt x="15" y="299"/>
                  <a:pt x="15" y="350"/>
                </a:cubicBezTo>
                <a:cubicBezTo>
                  <a:pt x="15" y="355"/>
                  <a:pt x="16" y="356"/>
                  <a:pt x="21" y="356"/>
                </a:cubicBezTo>
                <a:cubicBezTo>
                  <a:pt x="77" y="356"/>
                  <a:pt x="134" y="356"/>
                  <a:pt x="191" y="356"/>
                </a:cubicBezTo>
                <a:cubicBezTo>
                  <a:pt x="196" y="356"/>
                  <a:pt x="196" y="355"/>
                  <a:pt x="196" y="350"/>
                </a:cubicBezTo>
                <a:cubicBezTo>
                  <a:pt x="196" y="247"/>
                  <a:pt x="196" y="144"/>
                  <a:pt x="196" y="41"/>
                </a:cubicBezTo>
                <a:cubicBezTo>
                  <a:pt x="196" y="36"/>
                  <a:pt x="196" y="35"/>
                  <a:pt x="191" y="35"/>
                </a:cubicBezTo>
                <a:cubicBezTo>
                  <a:pt x="134" y="35"/>
                  <a:pt x="77" y="35"/>
                  <a:pt x="21" y="35"/>
                </a:cubicBezTo>
                <a:cubicBezTo>
                  <a:pt x="20" y="35"/>
                  <a:pt x="19" y="35"/>
                  <a:pt x="18" y="35"/>
                </a:cubicBezTo>
                <a:cubicBezTo>
                  <a:pt x="16" y="35"/>
                  <a:pt x="15" y="36"/>
                  <a:pt x="15" y="38"/>
                </a:cubicBezTo>
                <a:cubicBezTo>
                  <a:pt x="15" y="39"/>
                  <a:pt x="15" y="40"/>
                  <a:pt x="15" y="41"/>
                </a:cubicBezTo>
                <a:cubicBezTo>
                  <a:pt x="15" y="92"/>
                  <a:pt x="15" y="144"/>
                  <a:pt x="15" y="196"/>
                </a:cubicBezTo>
                <a:close/>
                <a:moveTo>
                  <a:pt x="106" y="382"/>
                </a:moveTo>
                <a:cubicBezTo>
                  <a:pt x="110" y="382"/>
                  <a:pt x="115" y="383"/>
                  <a:pt x="120" y="382"/>
                </a:cubicBezTo>
                <a:cubicBezTo>
                  <a:pt x="123" y="382"/>
                  <a:pt x="125" y="380"/>
                  <a:pt x="126" y="377"/>
                </a:cubicBezTo>
                <a:cubicBezTo>
                  <a:pt x="126" y="376"/>
                  <a:pt x="126" y="375"/>
                  <a:pt x="126" y="374"/>
                </a:cubicBezTo>
                <a:cubicBezTo>
                  <a:pt x="126" y="370"/>
                  <a:pt x="123" y="368"/>
                  <a:pt x="120" y="368"/>
                </a:cubicBezTo>
                <a:cubicBezTo>
                  <a:pt x="111" y="368"/>
                  <a:pt x="101" y="368"/>
                  <a:pt x="92" y="368"/>
                </a:cubicBezTo>
                <a:cubicBezTo>
                  <a:pt x="87" y="368"/>
                  <a:pt x="85" y="371"/>
                  <a:pt x="86" y="376"/>
                </a:cubicBezTo>
                <a:cubicBezTo>
                  <a:pt x="86" y="380"/>
                  <a:pt x="88" y="382"/>
                  <a:pt x="92" y="382"/>
                </a:cubicBezTo>
                <a:cubicBezTo>
                  <a:pt x="97" y="382"/>
                  <a:pt x="101" y="382"/>
                  <a:pt x="106" y="382"/>
                </a:cubicBezTo>
                <a:close/>
                <a:moveTo>
                  <a:pt x="106" y="15"/>
                </a:moveTo>
                <a:cubicBezTo>
                  <a:pt x="100" y="15"/>
                  <a:pt x="94" y="15"/>
                  <a:pt x="88" y="15"/>
                </a:cubicBezTo>
                <a:cubicBezTo>
                  <a:pt x="86" y="15"/>
                  <a:pt x="85" y="15"/>
                  <a:pt x="85" y="17"/>
                </a:cubicBezTo>
                <a:cubicBezTo>
                  <a:pt x="85" y="19"/>
                  <a:pt x="86" y="20"/>
                  <a:pt x="88" y="20"/>
                </a:cubicBezTo>
                <a:cubicBezTo>
                  <a:pt x="100" y="20"/>
                  <a:pt x="112" y="20"/>
                  <a:pt x="123" y="20"/>
                </a:cubicBezTo>
                <a:cubicBezTo>
                  <a:pt x="125" y="20"/>
                  <a:pt x="127" y="19"/>
                  <a:pt x="127" y="17"/>
                </a:cubicBezTo>
                <a:cubicBezTo>
                  <a:pt x="127" y="15"/>
                  <a:pt x="125" y="15"/>
                  <a:pt x="123" y="15"/>
                </a:cubicBezTo>
                <a:cubicBezTo>
                  <a:pt x="117" y="15"/>
                  <a:pt x="112" y="15"/>
                  <a:pt x="106" y="15"/>
                </a:cubicBezTo>
                <a:close/>
              </a:path>
            </a:pathLst>
          </a:custGeom>
          <a:solidFill>
            <a:schemeClr val="accent3"/>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grpSp>
        <p:nvGrpSpPr>
          <p:cNvPr id="74" name="Group 73"/>
          <p:cNvGrpSpPr/>
          <p:nvPr/>
        </p:nvGrpSpPr>
        <p:grpSpPr bwMode="gray">
          <a:xfrm>
            <a:off x="916863" y="4627104"/>
            <a:ext cx="2360355" cy="801692"/>
            <a:chOff x="1943100" y="2994025"/>
            <a:chExt cx="3435350" cy="1166813"/>
          </a:xfrm>
          <a:solidFill>
            <a:srgbClr val="FF7700"/>
          </a:solidFill>
        </p:grpSpPr>
        <p:sp>
          <p:nvSpPr>
            <p:cNvPr id="75" name="Freeform 6"/>
            <p:cNvSpPr>
              <a:spLocks noChangeArrowheads="1"/>
            </p:cNvSpPr>
            <p:nvPr/>
          </p:nvSpPr>
          <p:spPr bwMode="gray">
            <a:xfrm>
              <a:off x="1943100" y="2994025"/>
              <a:ext cx="3435350" cy="976313"/>
            </a:xfrm>
            <a:custGeom>
              <a:avLst/>
              <a:gdLst>
                <a:gd name="T0" fmla="*/ 2887 w 9543"/>
                <a:gd name="T1" fmla="*/ 2709 h 2710"/>
                <a:gd name="T2" fmla="*/ 2887 w 9543"/>
                <a:gd name="T3" fmla="*/ 2709 h 2710"/>
                <a:gd name="T4" fmla="*/ 2150 w 9543"/>
                <a:gd name="T5" fmla="*/ 1650 h 2710"/>
                <a:gd name="T6" fmla="*/ 1267 w 9543"/>
                <a:gd name="T7" fmla="*/ 2591 h 2710"/>
                <a:gd name="T8" fmla="*/ 678 w 9543"/>
                <a:gd name="T9" fmla="*/ 2562 h 2710"/>
                <a:gd name="T10" fmla="*/ 442 w 9543"/>
                <a:gd name="T11" fmla="*/ 2504 h 2710"/>
                <a:gd name="T12" fmla="*/ 0 w 9543"/>
                <a:gd name="T13" fmla="*/ 2003 h 2710"/>
                <a:gd name="T14" fmla="*/ 0 w 9543"/>
                <a:gd name="T15" fmla="*/ 1709 h 2710"/>
                <a:gd name="T16" fmla="*/ 29 w 9543"/>
                <a:gd name="T17" fmla="*/ 1591 h 2710"/>
                <a:gd name="T18" fmla="*/ 118 w 9543"/>
                <a:gd name="T19" fmla="*/ 1267 h 2710"/>
                <a:gd name="T20" fmla="*/ 147 w 9543"/>
                <a:gd name="T21" fmla="*/ 1120 h 2710"/>
                <a:gd name="T22" fmla="*/ 147 w 9543"/>
                <a:gd name="T23" fmla="*/ 1031 h 2710"/>
                <a:gd name="T24" fmla="*/ 236 w 9543"/>
                <a:gd name="T25" fmla="*/ 884 h 2710"/>
                <a:gd name="T26" fmla="*/ 1002 w 9543"/>
                <a:gd name="T27" fmla="*/ 825 h 2710"/>
                <a:gd name="T28" fmla="*/ 1120 w 9543"/>
                <a:gd name="T29" fmla="*/ 767 h 2710"/>
                <a:gd name="T30" fmla="*/ 2445 w 9543"/>
                <a:gd name="T31" fmla="*/ 236 h 2710"/>
                <a:gd name="T32" fmla="*/ 2563 w 9543"/>
                <a:gd name="T33" fmla="*/ 118 h 2710"/>
                <a:gd name="T34" fmla="*/ 2769 w 9543"/>
                <a:gd name="T35" fmla="*/ 60 h 2710"/>
                <a:gd name="T36" fmla="*/ 3093 w 9543"/>
                <a:gd name="T37" fmla="*/ 118 h 2710"/>
                <a:gd name="T38" fmla="*/ 4537 w 9543"/>
                <a:gd name="T39" fmla="*/ 89 h 2710"/>
                <a:gd name="T40" fmla="*/ 5655 w 9543"/>
                <a:gd name="T41" fmla="*/ 384 h 2710"/>
                <a:gd name="T42" fmla="*/ 6686 w 9543"/>
                <a:gd name="T43" fmla="*/ 972 h 2710"/>
                <a:gd name="T44" fmla="*/ 6863 w 9543"/>
                <a:gd name="T45" fmla="*/ 1002 h 2710"/>
                <a:gd name="T46" fmla="*/ 7835 w 9543"/>
                <a:gd name="T47" fmla="*/ 1061 h 2710"/>
                <a:gd name="T48" fmla="*/ 9130 w 9543"/>
                <a:gd name="T49" fmla="*/ 1356 h 2710"/>
                <a:gd name="T50" fmla="*/ 9366 w 9543"/>
                <a:gd name="T51" fmla="*/ 1444 h 2710"/>
                <a:gd name="T52" fmla="*/ 9542 w 9543"/>
                <a:gd name="T53" fmla="*/ 1738 h 2710"/>
                <a:gd name="T54" fmla="*/ 9542 w 9543"/>
                <a:gd name="T55" fmla="*/ 2092 h 2710"/>
                <a:gd name="T56" fmla="*/ 9513 w 9543"/>
                <a:gd name="T57" fmla="*/ 2386 h 2710"/>
                <a:gd name="T58" fmla="*/ 9336 w 9543"/>
                <a:gd name="T59" fmla="*/ 2651 h 2710"/>
                <a:gd name="T60" fmla="*/ 8924 w 9543"/>
                <a:gd name="T61" fmla="*/ 2709 h 2710"/>
                <a:gd name="T62" fmla="*/ 8659 w 9543"/>
                <a:gd name="T63" fmla="*/ 1856 h 2710"/>
                <a:gd name="T64" fmla="*/ 8070 w 9543"/>
                <a:gd name="T65" fmla="*/ 1650 h 2710"/>
                <a:gd name="T66" fmla="*/ 7364 w 9543"/>
                <a:gd name="T67" fmla="*/ 2709 h 2710"/>
                <a:gd name="T68" fmla="*/ 2887 w 9543"/>
                <a:gd name="T69" fmla="*/ 2709 h 2710"/>
                <a:gd name="T70" fmla="*/ 4035 w 9543"/>
                <a:gd name="T71" fmla="*/ 236 h 2710"/>
                <a:gd name="T72" fmla="*/ 4035 w 9543"/>
                <a:gd name="T73" fmla="*/ 236 h 2710"/>
                <a:gd name="T74" fmla="*/ 3977 w 9543"/>
                <a:gd name="T75" fmla="*/ 236 h 2710"/>
                <a:gd name="T76" fmla="*/ 3005 w 9543"/>
                <a:gd name="T77" fmla="*/ 295 h 2710"/>
                <a:gd name="T78" fmla="*/ 2268 w 9543"/>
                <a:gd name="T79" fmla="*/ 531 h 2710"/>
                <a:gd name="T80" fmla="*/ 2180 w 9543"/>
                <a:gd name="T81" fmla="*/ 825 h 2710"/>
                <a:gd name="T82" fmla="*/ 2445 w 9543"/>
                <a:gd name="T83" fmla="*/ 1002 h 2710"/>
                <a:gd name="T84" fmla="*/ 4124 w 9543"/>
                <a:gd name="T85" fmla="*/ 1061 h 2710"/>
                <a:gd name="T86" fmla="*/ 4183 w 9543"/>
                <a:gd name="T87" fmla="*/ 1061 h 2710"/>
                <a:gd name="T88" fmla="*/ 4035 w 9543"/>
                <a:gd name="T89" fmla="*/ 236 h 2710"/>
                <a:gd name="T90" fmla="*/ 6038 w 9543"/>
                <a:gd name="T91" fmla="*/ 825 h 2710"/>
                <a:gd name="T92" fmla="*/ 6038 w 9543"/>
                <a:gd name="T93" fmla="*/ 825 h 2710"/>
                <a:gd name="T94" fmla="*/ 4301 w 9543"/>
                <a:gd name="T95" fmla="*/ 236 h 2710"/>
                <a:gd name="T96" fmla="*/ 4330 w 9543"/>
                <a:gd name="T97" fmla="*/ 354 h 2710"/>
                <a:gd name="T98" fmla="*/ 4537 w 9543"/>
                <a:gd name="T99" fmla="*/ 972 h 2710"/>
                <a:gd name="T100" fmla="*/ 4684 w 9543"/>
                <a:gd name="T101" fmla="*/ 1061 h 2710"/>
                <a:gd name="T102" fmla="*/ 5833 w 9543"/>
                <a:gd name="T103" fmla="*/ 1061 h 2710"/>
                <a:gd name="T104" fmla="*/ 5920 w 9543"/>
                <a:gd name="T105" fmla="*/ 1061 h 2710"/>
                <a:gd name="T106" fmla="*/ 6038 w 9543"/>
                <a:gd name="T107" fmla="*/ 825 h 2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43" h="2710">
                  <a:moveTo>
                    <a:pt x="2887" y="2709"/>
                  </a:moveTo>
                  <a:lnTo>
                    <a:pt x="2887" y="2709"/>
                  </a:lnTo>
                  <a:cubicBezTo>
                    <a:pt x="2945" y="2092"/>
                    <a:pt x="2651" y="1680"/>
                    <a:pt x="2150" y="1650"/>
                  </a:cubicBezTo>
                  <a:cubicBezTo>
                    <a:pt x="1649" y="1621"/>
                    <a:pt x="1296" y="1974"/>
                    <a:pt x="1267" y="2591"/>
                  </a:cubicBezTo>
                  <a:cubicBezTo>
                    <a:pt x="1060" y="2591"/>
                    <a:pt x="854" y="2562"/>
                    <a:pt x="678" y="2562"/>
                  </a:cubicBezTo>
                  <a:cubicBezTo>
                    <a:pt x="589" y="2533"/>
                    <a:pt x="531" y="2533"/>
                    <a:pt x="442" y="2504"/>
                  </a:cubicBezTo>
                  <a:cubicBezTo>
                    <a:pt x="147" y="2474"/>
                    <a:pt x="0" y="2297"/>
                    <a:pt x="0" y="2003"/>
                  </a:cubicBezTo>
                  <a:cubicBezTo>
                    <a:pt x="0" y="1885"/>
                    <a:pt x="0" y="1798"/>
                    <a:pt x="0" y="1709"/>
                  </a:cubicBezTo>
                  <a:cubicBezTo>
                    <a:pt x="0" y="1650"/>
                    <a:pt x="0" y="1591"/>
                    <a:pt x="29" y="1591"/>
                  </a:cubicBezTo>
                  <a:cubicBezTo>
                    <a:pt x="118" y="1503"/>
                    <a:pt x="118" y="1385"/>
                    <a:pt x="118" y="1267"/>
                  </a:cubicBezTo>
                  <a:cubicBezTo>
                    <a:pt x="118" y="1209"/>
                    <a:pt x="147" y="1178"/>
                    <a:pt x="147" y="1120"/>
                  </a:cubicBezTo>
                  <a:cubicBezTo>
                    <a:pt x="147" y="1091"/>
                    <a:pt x="147" y="1061"/>
                    <a:pt x="147" y="1031"/>
                  </a:cubicBezTo>
                  <a:cubicBezTo>
                    <a:pt x="118" y="972"/>
                    <a:pt x="147" y="884"/>
                    <a:pt x="236" y="884"/>
                  </a:cubicBezTo>
                  <a:cubicBezTo>
                    <a:pt x="501" y="855"/>
                    <a:pt x="736" y="855"/>
                    <a:pt x="1002" y="825"/>
                  </a:cubicBezTo>
                  <a:cubicBezTo>
                    <a:pt x="1031" y="796"/>
                    <a:pt x="1090" y="796"/>
                    <a:pt x="1120" y="767"/>
                  </a:cubicBezTo>
                  <a:cubicBezTo>
                    <a:pt x="1561" y="589"/>
                    <a:pt x="2003" y="413"/>
                    <a:pt x="2445" y="236"/>
                  </a:cubicBezTo>
                  <a:cubicBezTo>
                    <a:pt x="2503" y="207"/>
                    <a:pt x="2563" y="177"/>
                    <a:pt x="2563" y="118"/>
                  </a:cubicBezTo>
                  <a:cubicBezTo>
                    <a:pt x="2592" y="30"/>
                    <a:pt x="2710" y="0"/>
                    <a:pt x="2769" y="60"/>
                  </a:cubicBezTo>
                  <a:cubicBezTo>
                    <a:pt x="2857" y="118"/>
                    <a:pt x="2975" y="118"/>
                    <a:pt x="3093" y="118"/>
                  </a:cubicBezTo>
                  <a:cubicBezTo>
                    <a:pt x="3564" y="89"/>
                    <a:pt x="4035" y="89"/>
                    <a:pt x="4537" y="89"/>
                  </a:cubicBezTo>
                  <a:cubicBezTo>
                    <a:pt x="4919" y="118"/>
                    <a:pt x="5302" y="177"/>
                    <a:pt x="5655" y="384"/>
                  </a:cubicBezTo>
                  <a:cubicBezTo>
                    <a:pt x="6009" y="589"/>
                    <a:pt x="6333" y="767"/>
                    <a:pt x="6686" y="972"/>
                  </a:cubicBezTo>
                  <a:cubicBezTo>
                    <a:pt x="6745" y="1002"/>
                    <a:pt x="6804" y="1002"/>
                    <a:pt x="6863" y="1002"/>
                  </a:cubicBezTo>
                  <a:cubicBezTo>
                    <a:pt x="7187" y="1031"/>
                    <a:pt x="7511" y="1031"/>
                    <a:pt x="7835" y="1061"/>
                  </a:cubicBezTo>
                  <a:cubicBezTo>
                    <a:pt x="8276" y="1149"/>
                    <a:pt x="8718" y="1238"/>
                    <a:pt x="9130" y="1356"/>
                  </a:cubicBezTo>
                  <a:cubicBezTo>
                    <a:pt x="9218" y="1356"/>
                    <a:pt x="9307" y="1414"/>
                    <a:pt x="9366" y="1444"/>
                  </a:cubicBezTo>
                  <a:cubicBezTo>
                    <a:pt x="9484" y="1503"/>
                    <a:pt x="9542" y="1591"/>
                    <a:pt x="9542" y="1738"/>
                  </a:cubicBezTo>
                  <a:cubicBezTo>
                    <a:pt x="9542" y="1856"/>
                    <a:pt x="9542" y="1974"/>
                    <a:pt x="9542" y="2092"/>
                  </a:cubicBezTo>
                  <a:cubicBezTo>
                    <a:pt x="9542" y="2179"/>
                    <a:pt x="9513" y="2297"/>
                    <a:pt x="9513" y="2386"/>
                  </a:cubicBezTo>
                  <a:cubicBezTo>
                    <a:pt x="9542" y="2562"/>
                    <a:pt x="9484" y="2622"/>
                    <a:pt x="9336" y="2651"/>
                  </a:cubicBezTo>
                  <a:cubicBezTo>
                    <a:pt x="9189" y="2680"/>
                    <a:pt x="9071" y="2680"/>
                    <a:pt x="8924" y="2709"/>
                  </a:cubicBezTo>
                  <a:cubicBezTo>
                    <a:pt x="9012" y="2356"/>
                    <a:pt x="8924" y="2063"/>
                    <a:pt x="8659" y="1856"/>
                  </a:cubicBezTo>
                  <a:cubicBezTo>
                    <a:pt x="8511" y="1709"/>
                    <a:pt x="8305" y="1621"/>
                    <a:pt x="8070" y="1650"/>
                  </a:cubicBezTo>
                  <a:cubicBezTo>
                    <a:pt x="7570" y="1709"/>
                    <a:pt x="7276" y="2121"/>
                    <a:pt x="7364" y="2709"/>
                  </a:cubicBezTo>
                  <a:cubicBezTo>
                    <a:pt x="5862" y="2709"/>
                    <a:pt x="4359" y="2709"/>
                    <a:pt x="2887" y="2709"/>
                  </a:cubicBezTo>
                  <a:close/>
                  <a:moveTo>
                    <a:pt x="4035" y="236"/>
                  </a:moveTo>
                  <a:lnTo>
                    <a:pt x="4035" y="236"/>
                  </a:lnTo>
                  <a:cubicBezTo>
                    <a:pt x="4035" y="236"/>
                    <a:pt x="4006" y="236"/>
                    <a:pt x="3977" y="236"/>
                  </a:cubicBezTo>
                  <a:cubicBezTo>
                    <a:pt x="3652" y="265"/>
                    <a:pt x="3328" y="265"/>
                    <a:pt x="3005" y="295"/>
                  </a:cubicBezTo>
                  <a:cubicBezTo>
                    <a:pt x="2739" y="324"/>
                    <a:pt x="2503" y="384"/>
                    <a:pt x="2268" y="531"/>
                  </a:cubicBezTo>
                  <a:cubicBezTo>
                    <a:pt x="2150" y="589"/>
                    <a:pt x="2121" y="707"/>
                    <a:pt x="2180" y="825"/>
                  </a:cubicBezTo>
                  <a:cubicBezTo>
                    <a:pt x="2239" y="943"/>
                    <a:pt x="2327" y="1002"/>
                    <a:pt x="2445" y="1002"/>
                  </a:cubicBezTo>
                  <a:cubicBezTo>
                    <a:pt x="3005" y="1031"/>
                    <a:pt x="3564" y="1031"/>
                    <a:pt x="4124" y="1061"/>
                  </a:cubicBezTo>
                  <a:cubicBezTo>
                    <a:pt x="4153" y="1061"/>
                    <a:pt x="4153" y="1061"/>
                    <a:pt x="4183" y="1061"/>
                  </a:cubicBezTo>
                  <a:cubicBezTo>
                    <a:pt x="4124" y="767"/>
                    <a:pt x="4094" y="502"/>
                    <a:pt x="4035" y="236"/>
                  </a:cubicBezTo>
                  <a:close/>
                  <a:moveTo>
                    <a:pt x="6038" y="825"/>
                  </a:moveTo>
                  <a:lnTo>
                    <a:pt x="6038" y="825"/>
                  </a:lnTo>
                  <a:cubicBezTo>
                    <a:pt x="5538" y="384"/>
                    <a:pt x="4948" y="265"/>
                    <a:pt x="4301" y="236"/>
                  </a:cubicBezTo>
                  <a:cubicBezTo>
                    <a:pt x="4330" y="295"/>
                    <a:pt x="4330" y="324"/>
                    <a:pt x="4330" y="354"/>
                  </a:cubicBezTo>
                  <a:cubicBezTo>
                    <a:pt x="4419" y="560"/>
                    <a:pt x="4477" y="767"/>
                    <a:pt x="4537" y="972"/>
                  </a:cubicBezTo>
                  <a:cubicBezTo>
                    <a:pt x="4566" y="1061"/>
                    <a:pt x="4595" y="1061"/>
                    <a:pt x="4684" y="1061"/>
                  </a:cubicBezTo>
                  <a:cubicBezTo>
                    <a:pt x="5066" y="1061"/>
                    <a:pt x="5449" y="1061"/>
                    <a:pt x="5833" y="1061"/>
                  </a:cubicBezTo>
                  <a:cubicBezTo>
                    <a:pt x="5862" y="1061"/>
                    <a:pt x="5891" y="1061"/>
                    <a:pt x="5920" y="1061"/>
                  </a:cubicBezTo>
                  <a:cubicBezTo>
                    <a:pt x="5891" y="943"/>
                    <a:pt x="5920" y="855"/>
                    <a:pt x="6038" y="825"/>
                  </a:cubicBezTo>
                  <a:close/>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7" name="Freeform 7"/>
            <p:cNvSpPr>
              <a:spLocks noChangeArrowheads="1"/>
            </p:cNvSpPr>
            <p:nvPr/>
          </p:nvSpPr>
          <p:spPr bwMode="gray">
            <a:xfrm>
              <a:off x="2409825" y="3598863"/>
              <a:ext cx="561975" cy="561975"/>
            </a:xfrm>
            <a:custGeom>
              <a:avLst/>
              <a:gdLst>
                <a:gd name="T0" fmla="*/ 796 w 1562"/>
                <a:gd name="T1" fmla="*/ 1560 h 1561"/>
                <a:gd name="T2" fmla="*/ 796 w 1562"/>
                <a:gd name="T3" fmla="*/ 1560 h 1561"/>
                <a:gd name="T4" fmla="*/ 0 w 1562"/>
                <a:gd name="T5" fmla="*/ 794 h 1561"/>
                <a:gd name="T6" fmla="*/ 796 w 1562"/>
                <a:gd name="T7" fmla="*/ 0 h 1561"/>
                <a:gd name="T8" fmla="*/ 1561 w 1562"/>
                <a:gd name="T9" fmla="*/ 794 h 1561"/>
                <a:gd name="T10" fmla="*/ 796 w 1562"/>
                <a:gd name="T11" fmla="*/ 1560 h 1561"/>
                <a:gd name="T12" fmla="*/ 236 w 1562"/>
                <a:gd name="T13" fmla="*/ 794 h 1561"/>
                <a:gd name="T14" fmla="*/ 236 w 1562"/>
                <a:gd name="T15" fmla="*/ 794 h 1561"/>
                <a:gd name="T16" fmla="*/ 796 w 1562"/>
                <a:gd name="T17" fmla="*/ 1353 h 1561"/>
                <a:gd name="T18" fmla="*/ 1355 w 1562"/>
                <a:gd name="T19" fmla="*/ 794 h 1561"/>
                <a:gd name="T20" fmla="*/ 796 w 1562"/>
                <a:gd name="T21" fmla="*/ 236 h 1561"/>
                <a:gd name="T22" fmla="*/ 236 w 1562"/>
                <a:gd name="T23" fmla="*/ 794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2" h="1561">
                  <a:moveTo>
                    <a:pt x="796" y="1560"/>
                  </a:moveTo>
                  <a:lnTo>
                    <a:pt x="796" y="1560"/>
                  </a:lnTo>
                  <a:cubicBezTo>
                    <a:pt x="353" y="1560"/>
                    <a:pt x="0" y="1206"/>
                    <a:pt x="0" y="794"/>
                  </a:cubicBezTo>
                  <a:cubicBezTo>
                    <a:pt x="0" y="353"/>
                    <a:pt x="353" y="0"/>
                    <a:pt x="796" y="0"/>
                  </a:cubicBezTo>
                  <a:cubicBezTo>
                    <a:pt x="1207" y="0"/>
                    <a:pt x="1561" y="353"/>
                    <a:pt x="1561" y="794"/>
                  </a:cubicBezTo>
                  <a:cubicBezTo>
                    <a:pt x="1561" y="1206"/>
                    <a:pt x="1238" y="1560"/>
                    <a:pt x="796" y="1560"/>
                  </a:cubicBezTo>
                  <a:close/>
                  <a:moveTo>
                    <a:pt x="236" y="794"/>
                  </a:moveTo>
                  <a:lnTo>
                    <a:pt x="236" y="794"/>
                  </a:lnTo>
                  <a:cubicBezTo>
                    <a:pt x="236" y="1089"/>
                    <a:pt x="471" y="1353"/>
                    <a:pt x="796" y="1353"/>
                  </a:cubicBezTo>
                  <a:cubicBezTo>
                    <a:pt x="1090" y="1353"/>
                    <a:pt x="1355" y="1089"/>
                    <a:pt x="1355" y="794"/>
                  </a:cubicBezTo>
                  <a:cubicBezTo>
                    <a:pt x="1355" y="470"/>
                    <a:pt x="1090" y="236"/>
                    <a:pt x="796" y="236"/>
                  </a:cubicBezTo>
                  <a:cubicBezTo>
                    <a:pt x="471" y="236"/>
                    <a:pt x="236" y="470"/>
                    <a:pt x="236" y="794"/>
                  </a:cubicBezTo>
                  <a:close/>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8" name="Freeform 8"/>
            <p:cNvSpPr>
              <a:spLocks noChangeArrowheads="1"/>
            </p:cNvSpPr>
            <p:nvPr/>
          </p:nvSpPr>
          <p:spPr bwMode="gray">
            <a:xfrm>
              <a:off x="4594225" y="3598863"/>
              <a:ext cx="561975" cy="561975"/>
            </a:xfrm>
            <a:custGeom>
              <a:avLst/>
              <a:gdLst>
                <a:gd name="T0" fmla="*/ 765 w 1561"/>
                <a:gd name="T1" fmla="*/ 1560 h 1561"/>
                <a:gd name="T2" fmla="*/ 765 w 1561"/>
                <a:gd name="T3" fmla="*/ 1560 h 1561"/>
                <a:gd name="T4" fmla="*/ 0 w 1561"/>
                <a:gd name="T5" fmla="*/ 764 h 1561"/>
                <a:gd name="T6" fmla="*/ 794 w 1561"/>
                <a:gd name="T7" fmla="*/ 0 h 1561"/>
                <a:gd name="T8" fmla="*/ 1560 w 1561"/>
                <a:gd name="T9" fmla="*/ 794 h 1561"/>
                <a:gd name="T10" fmla="*/ 765 w 1561"/>
                <a:gd name="T11" fmla="*/ 1560 h 1561"/>
                <a:gd name="T12" fmla="*/ 1354 w 1561"/>
                <a:gd name="T13" fmla="*/ 794 h 1561"/>
                <a:gd name="T14" fmla="*/ 1354 w 1561"/>
                <a:gd name="T15" fmla="*/ 794 h 1561"/>
                <a:gd name="T16" fmla="*/ 765 w 1561"/>
                <a:gd name="T17" fmla="*/ 236 h 1561"/>
                <a:gd name="T18" fmla="*/ 206 w 1561"/>
                <a:gd name="T19" fmla="*/ 794 h 1561"/>
                <a:gd name="T20" fmla="*/ 794 w 1561"/>
                <a:gd name="T21" fmla="*/ 1353 h 1561"/>
                <a:gd name="T22" fmla="*/ 1354 w 1561"/>
                <a:gd name="T23" fmla="*/ 794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1" h="1561">
                  <a:moveTo>
                    <a:pt x="765" y="1560"/>
                  </a:moveTo>
                  <a:lnTo>
                    <a:pt x="765" y="1560"/>
                  </a:lnTo>
                  <a:cubicBezTo>
                    <a:pt x="323" y="1560"/>
                    <a:pt x="0" y="1206"/>
                    <a:pt x="0" y="764"/>
                  </a:cubicBezTo>
                  <a:cubicBezTo>
                    <a:pt x="0" y="323"/>
                    <a:pt x="354" y="0"/>
                    <a:pt x="794" y="0"/>
                  </a:cubicBezTo>
                  <a:cubicBezTo>
                    <a:pt x="1236" y="29"/>
                    <a:pt x="1560" y="383"/>
                    <a:pt x="1560" y="794"/>
                  </a:cubicBezTo>
                  <a:cubicBezTo>
                    <a:pt x="1560" y="1236"/>
                    <a:pt x="1207" y="1560"/>
                    <a:pt x="765" y="1560"/>
                  </a:cubicBezTo>
                  <a:close/>
                  <a:moveTo>
                    <a:pt x="1354" y="794"/>
                  </a:moveTo>
                  <a:lnTo>
                    <a:pt x="1354" y="794"/>
                  </a:lnTo>
                  <a:cubicBezTo>
                    <a:pt x="1354" y="470"/>
                    <a:pt x="1089" y="236"/>
                    <a:pt x="765" y="236"/>
                  </a:cubicBezTo>
                  <a:cubicBezTo>
                    <a:pt x="471" y="236"/>
                    <a:pt x="236" y="470"/>
                    <a:pt x="206" y="794"/>
                  </a:cubicBezTo>
                  <a:cubicBezTo>
                    <a:pt x="206" y="1089"/>
                    <a:pt x="471" y="1353"/>
                    <a:pt x="794" y="1353"/>
                  </a:cubicBezTo>
                  <a:cubicBezTo>
                    <a:pt x="1089" y="1353"/>
                    <a:pt x="1354" y="1089"/>
                    <a:pt x="1354" y="794"/>
                  </a:cubicBezTo>
                  <a:close/>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0" name="Freeform 9"/>
            <p:cNvSpPr>
              <a:spLocks noChangeArrowheads="1"/>
            </p:cNvSpPr>
            <p:nvPr/>
          </p:nvSpPr>
          <p:spPr bwMode="gray">
            <a:xfrm>
              <a:off x="2495550" y="3684588"/>
              <a:ext cx="403225" cy="403225"/>
            </a:xfrm>
            <a:custGeom>
              <a:avLst/>
              <a:gdLst>
                <a:gd name="T0" fmla="*/ 0 w 1120"/>
                <a:gd name="T1" fmla="*/ 558 h 1118"/>
                <a:gd name="T2" fmla="*/ 0 w 1120"/>
                <a:gd name="T3" fmla="*/ 558 h 1118"/>
                <a:gd name="T4" fmla="*/ 560 w 1120"/>
                <a:gd name="T5" fmla="*/ 0 h 1118"/>
                <a:gd name="T6" fmla="*/ 1119 w 1120"/>
                <a:gd name="T7" fmla="*/ 558 h 1118"/>
                <a:gd name="T8" fmla="*/ 560 w 1120"/>
                <a:gd name="T9" fmla="*/ 1117 h 1118"/>
                <a:gd name="T10" fmla="*/ 0 w 1120"/>
                <a:gd name="T11" fmla="*/ 558 h 1118"/>
                <a:gd name="T12" fmla="*/ 324 w 1120"/>
                <a:gd name="T13" fmla="*/ 646 h 1118"/>
                <a:gd name="T14" fmla="*/ 324 w 1120"/>
                <a:gd name="T15" fmla="*/ 646 h 1118"/>
                <a:gd name="T16" fmla="*/ 88 w 1120"/>
                <a:gd name="T17" fmla="*/ 646 h 1118"/>
                <a:gd name="T18" fmla="*/ 147 w 1120"/>
                <a:gd name="T19" fmla="*/ 823 h 1118"/>
                <a:gd name="T20" fmla="*/ 324 w 1120"/>
                <a:gd name="T21" fmla="*/ 646 h 1118"/>
                <a:gd name="T22" fmla="*/ 1031 w 1120"/>
                <a:gd name="T23" fmla="*/ 470 h 1118"/>
                <a:gd name="T24" fmla="*/ 1031 w 1120"/>
                <a:gd name="T25" fmla="*/ 470 h 1118"/>
                <a:gd name="T26" fmla="*/ 971 w 1120"/>
                <a:gd name="T27" fmla="*/ 322 h 1118"/>
                <a:gd name="T28" fmla="*/ 766 w 1120"/>
                <a:gd name="T29" fmla="*/ 440 h 1118"/>
                <a:gd name="T30" fmla="*/ 795 w 1120"/>
                <a:gd name="T31" fmla="*/ 470 h 1118"/>
                <a:gd name="T32" fmla="*/ 1031 w 1120"/>
                <a:gd name="T33" fmla="*/ 470 h 1118"/>
                <a:gd name="T34" fmla="*/ 88 w 1120"/>
                <a:gd name="T35" fmla="*/ 470 h 1118"/>
                <a:gd name="T36" fmla="*/ 88 w 1120"/>
                <a:gd name="T37" fmla="*/ 470 h 1118"/>
                <a:gd name="T38" fmla="*/ 353 w 1120"/>
                <a:gd name="T39" fmla="*/ 470 h 1118"/>
                <a:gd name="T40" fmla="*/ 147 w 1120"/>
                <a:gd name="T41" fmla="*/ 263 h 1118"/>
                <a:gd name="T42" fmla="*/ 88 w 1120"/>
                <a:gd name="T43" fmla="*/ 470 h 1118"/>
                <a:gd name="T44" fmla="*/ 1031 w 1120"/>
                <a:gd name="T45" fmla="*/ 646 h 1118"/>
                <a:gd name="T46" fmla="*/ 1031 w 1120"/>
                <a:gd name="T47" fmla="*/ 646 h 1118"/>
                <a:gd name="T48" fmla="*/ 766 w 1120"/>
                <a:gd name="T49" fmla="*/ 646 h 1118"/>
                <a:gd name="T50" fmla="*/ 942 w 1120"/>
                <a:gd name="T51" fmla="*/ 823 h 1118"/>
                <a:gd name="T52" fmla="*/ 1031 w 1120"/>
                <a:gd name="T53" fmla="*/ 646 h 1118"/>
                <a:gd name="T54" fmla="*/ 648 w 1120"/>
                <a:gd name="T55" fmla="*/ 87 h 1118"/>
                <a:gd name="T56" fmla="*/ 648 w 1120"/>
                <a:gd name="T57" fmla="*/ 87 h 1118"/>
                <a:gd name="T58" fmla="*/ 648 w 1120"/>
                <a:gd name="T59" fmla="*/ 322 h 1118"/>
                <a:gd name="T60" fmla="*/ 824 w 1120"/>
                <a:gd name="T61" fmla="*/ 147 h 1118"/>
                <a:gd name="T62" fmla="*/ 648 w 1120"/>
                <a:gd name="T63" fmla="*/ 87 h 1118"/>
                <a:gd name="T64" fmla="*/ 471 w 1120"/>
                <a:gd name="T65" fmla="*/ 87 h 1118"/>
                <a:gd name="T66" fmla="*/ 471 w 1120"/>
                <a:gd name="T67" fmla="*/ 87 h 1118"/>
                <a:gd name="T68" fmla="*/ 265 w 1120"/>
                <a:gd name="T69" fmla="*/ 147 h 1118"/>
                <a:gd name="T70" fmla="*/ 471 w 1120"/>
                <a:gd name="T71" fmla="*/ 352 h 1118"/>
                <a:gd name="T72" fmla="*/ 471 w 1120"/>
                <a:gd name="T73" fmla="*/ 87 h 1118"/>
                <a:gd name="T74" fmla="*/ 471 w 1120"/>
                <a:gd name="T75" fmla="*/ 764 h 1118"/>
                <a:gd name="T76" fmla="*/ 471 w 1120"/>
                <a:gd name="T77" fmla="*/ 764 h 1118"/>
                <a:gd name="T78" fmla="*/ 295 w 1120"/>
                <a:gd name="T79" fmla="*/ 941 h 1118"/>
                <a:gd name="T80" fmla="*/ 471 w 1120"/>
                <a:gd name="T81" fmla="*/ 1029 h 1118"/>
                <a:gd name="T82" fmla="*/ 471 w 1120"/>
                <a:gd name="T83" fmla="*/ 764 h 1118"/>
                <a:gd name="T84" fmla="*/ 824 w 1120"/>
                <a:gd name="T85" fmla="*/ 941 h 1118"/>
                <a:gd name="T86" fmla="*/ 824 w 1120"/>
                <a:gd name="T87" fmla="*/ 941 h 1118"/>
                <a:gd name="T88" fmla="*/ 648 w 1120"/>
                <a:gd name="T89" fmla="*/ 793 h 1118"/>
                <a:gd name="T90" fmla="*/ 648 w 1120"/>
                <a:gd name="T91" fmla="*/ 1029 h 1118"/>
                <a:gd name="T92" fmla="*/ 824 w 1120"/>
                <a:gd name="T93" fmla="*/ 941 h 1118"/>
                <a:gd name="T94" fmla="*/ 560 w 1120"/>
                <a:gd name="T95" fmla="*/ 646 h 1118"/>
                <a:gd name="T96" fmla="*/ 560 w 1120"/>
                <a:gd name="T97" fmla="*/ 646 h 1118"/>
                <a:gd name="T98" fmla="*/ 618 w 1120"/>
                <a:gd name="T99" fmla="*/ 558 h 1118"/>
                <a:gd name="T100" fmla="*/ 560 w 1120"/>
                <a:gd name="T101" fmla="*/ 470 h 1118"/>
                <a:gd name="T102" fmla="*/ 500 w 1120"/>
                <a:gd name="T103" fmla="*/ 558 h 1118"/>
                <a:gd name="T104" fmla="*/ 560 w 1120"/>
                <a:gd name="T105" fmla="*/ 646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20" h="1118">
                  <a:moveTo>
                    <a:pt x="0" y="558"/>
                  </a:moveTo>
                  <a:lnTo>
                    <a:pt x="0" y="558"/>
                  </a:lnTo>
                  <a:cubicBezTo>
                    <a:pt x="0" y="234"/>
                    <a:pt x="235" y="0"/>
                    <a:pt x="560" y="0"/>
                  </a:cubicBezTo>
                  <a:cubicBezTo>
                    <a:pt x="854" y="0"/>
                    <a:pt x="1119" y="234"/>
                    <a:pt x="1119" y="558"/>
                  </a:cubicBezTo>
                  <a:cubicBezTo>
                    <a:pt x="1119" y="853"/>
                    <a:pt x="854" y="1117"/>
                    <a:pt x="560" y="1117"/>
                  </a:cubicBezTo>
                  <a:cubicBezTo>
                    <a:pt x="235" y="1117"/>
                    <a:pt x="0" y="853"/>
                    <a:pt x="0" y="558"/>
                  </a:cubicBezTo>
                  <a:close/>
                  <a:moveTo>
                    <a:pt x="324" y="646"/>
                  </a:moveTo>
                  <a:lnTo>
                    <a:pt x="324" y="646"/>
                  </a:lnTo>
                  <a:cubicBezTo>
                    <a:pt x="235" y="646"/>
                    <a:pt x="177" y="646"/>
                    <a:pt x="88" y="646"/>
                  </a:cubicBezTo>
                  <a:cubicBezTo>
                    <a:pt x="117" y="706"/>
                    <a:pt x="117" y="764"/>
                    <a:pt x="147" y="823"/>
                  </a:cubicBezTo>
                  <a:cubicBezTo>
                    <a:pt x="206" y="764"/>
                    <a:pt x="265" y="706"/>
                    <a:pt x="324" y="646"/>
                  </a:cubicBezTo>
                  <a:close/>
                  <a:moveTo>
                    <a:pt x="1031" y="470"/>
                  </a:moveTo>
                  <a:lnTo>
                    <a:pt x="1031" y="470"/>
                  </a:lnTo>
                  <a:cubicBezTo>
                    <a:pt x="1002" y="410"/>
                    <a:pt x="971" y="352"/>
                    <a:pt x="971" y="322"/>
                  </a:cubicBezTo>
                  <a:cubicBezTo>
                    <a:pt x="913" y="352"/>
                    <a:pt x="854" y="410"/>
                    <a:pt x="766" y="440"/>
                  </a:cubicBezTo>
                  <a:cubicBezTo>
                    <a:pt x="795" y="440"/>
                    <a:pt x="795" y="470"/>
                    <a:pt x="795" y="470"/>
                  </a:cubicBezTo>
                  <a:cubicBezTo>
                    <a:pt x="854" y="470"/>
                    <a:pt x="942" y="470"/>
                    <a:pt x="1031" y="470"/>
                  </a:cubicBezTo>
                  <a:close/>
                  <a:moveTo>
                    <a:pt x="88" y="470"/>
                  </a:moveTo>
                  <a:lnTo>
                    <a:pt x="88" y="470"/>
                  </a:lnTo>
                  <a:cubicBezTo>
                    <a:pt x="177" y="470"/>
                    <a:pt x="235" y="470"/>
                    <a:pt x="353" y="470"/>
                  </a:cubicBezTo>
                  <a:cubicBezTo>
                    <a:pt x="265" y="381"/>
                    <a:pt x="235" y="352"/>
                    <a:pt x="147" y="263"/>
                  </a:cubicBezTo>
                  <a:cubicBezTo>
                    <a:pt x="117" y="352"/>
                    <a:pt x="117" y="381"/>
                    <a:pt x="88" y="470"/>
                  </a:cubicBezTo>
                  <a:close/>
                  <a:moveTo>
                    <a:pt x="1031" y="646"/>
                  </a:moveTo>
                  <a:lnTo>
                    <a:pt x="1031" y="646"/>
                  </a:lnTo>
                  <a:cubicBezTo>
                    <a:pt x="942" y="646"/>
                    <a:pt x="854" y="646"/>
                    <a:pt x="766" y="646"/>
                  </a:cubicBezTo>
                  <a:cubicBezTo>
                    <a:pt x="824" y="706"/>
                    <a:pt x="884" y="764"/>
                    <a:pt x="942" y="823"/>
                  </a:cubicBezTo>
                  <a:cubicBezTo>
                    <a:pt x="971" y="764"/>
                    <a:pt x="1002" y="706"/>
                    <a:pt x="1031" y="646"/>
                  </a:cubicBezTo>
                  <a:close/>
                  <a:moveTo>
                    <a:pt x="648" y="87"/>
                  </a:moveTo>
                  <a:lnTo>
                    <a:pt x="648" y="87"/>
                  </a:lnTo>
                  <a:cubicBezTo>
                    <a:pt x="648" y="176"/>
                    <a:pt x="648" y="234"/>
                    <a:pt x="648" y="322"/>
                  </a:cubicBezTo>
                  <a:cubicBezTo>
                    <a:pt x="707" y="263"/>
                    <a:pt x="766" y="205"/>
                    <a:pt x="824" y="147"/>
                  </a:cubicBezTo>
                  <a:cubicBezTo>
                    <a:pt x="766" y="117"/>
                    <a:pt x="707" y="117"/>
                    <a:pt x="648" y="87"/>
                  </a:cubicBezTo>
                  <a:close/>
                  <a:moveTo>
                    <a:pt x="471" y="87"/>
                  </a:moveTo>
                  <a:lnTo>
                    <a:pt x="471" y="87"/>
                  </a:lnTo>
                  <a:cubicBezTo>
                    <a:pt x="412" y="117"/>
                    <a:pt x="353" y="117"/>
                    <a:pt x="265" y="147"/>
                  </a:cubicBezTo>
                  <a:cubicBezTo>
                    <a:pt x="353" y="234"/>
                    <a:pt x="382" y="263"/>
                    <a:pt x="471" y="352"/>
                  </a:cubicBezTo>
                  <a:cubicBezTo>
                    <a:pt x="471" y="234"/>
                    <a:pt x="471" y="176"/>
                    <a:pt x="471" y="87"/>
                  </a:cubicBezTo>
                  <a:close/>
                  <a:moveTo>
                    <a:pt x="471" y="764"/>
                  </a:moveTo>
                  <a:lnTo>
                    <a:pt x="471" y="764"/>
                  </a:lnTo>
                  <a:cubicBezTo>
                    <a:pt x="412" y="853"/>
                    <a:pt x="353" y="882"/>
                    <a:pt x="295" y="941"/>
                  </a:cubicBezTo>
                  <a:cubicBezTo>
                    <a:pt x="353" y="970"/>
                    <a:pt x="412" y="1000"/>
                    <a:pt x="471" y="1029"/>
                  </a:cubicBezTo>
                  <a:cubicBezTo>
                    <a:pt x="471" y="941"/>
                    <a:pt x="471" y="853"/>
                    <a:pt x="471" y="764"/>
                  </a:cubicBezTo>
                  <a:close/>
                  <a:moveTo>
                    <a:pt x="824" y="941"/>
                  </a:moveTo>
                  <a:lnTo>
                    <a:pt x="824" y="941"/>
                  </a:lnTo>
                  <a:cubicBezTo>
                    <a:pt x="736" y="882"/>
                    <a:pt x="707" y="853"/>
                    <a:pt x="648" y="793"/>
                  </a:cubicBezTo>
                  <a:cubicBezTo>
                    <a:pt x="648" y="853"/>
                    <a:pt x="648" y="941"/>
                    <a:pt x="648" y="1029"/>
                  </a:cubicBezTo>
                  <a:cubicBezTo>
                    <a:pt x="707" y="1000"/>
                    <a:pt x="766" y="970"/>
                    <a:pt x="824" y="941"/>
                  </a:cubicBezTo>
                  <a:close/>
                  <a:moveTo>
                    <a:pt x="560" y="646"/>
                  </a:moveTo>
                  <a:lnTo>
                    <a:pt x="560" y="646"/>
                  </a:lnTo>
                  <a:cubicBezTo>
                    <a:pt x="589" y="588"/>
                    <a:pt x="618" y="558"/>
                    <a:pt x="618" y="558"/>
                  </a:cubicBezTo>
                  <a:cubicBezTo>
                    <a:pt x="618" y="528"/>
                    <a:pt x="560" y="499"/>
                    <a:pt x="560" y="470"/>
                  </a:cubicBezTo>
                  <a:cubicBezTo>
                    <a:pt x="530" y="499"/>
                    <a:pt x="500" y="528"/>
                    <a:pt x="500" y="558"/>
                  </a:cubicBezTo>
                  <a:cubicBezTo>
                    <a:pt x="500" y="588"/>
                    <a:pt x="530" y="617"/>
                    <a:pt x="560" y="646"/>
                  </a:cubicBezTo>
                  <a:close/>
                </a:path>
              </a:pathLst>
            </a:custGeom>
            <a:solidFill>
              <a:schemeClr val="bg1"/>
            </a:solid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6" name="Freeform 10"/>
            <p:cNvSpPr>
              <a:spLocks noChangeArrowheads="1"/>
            </p:cNvSpPr>
            <p:nvPr/>
          </p:nvSpPr>
          <p:spPr bwMode="gray">
            <a:xfrm>
              <a:off x="4668838" y="3684588"/>
              <a:ext cx="414337" cy="403225"/>
            </a:xfrm>
            <a:custGeom>
              <a:avLst/>
              <a:gdLst>
                <a:gd name="T0" fmla="*/ 1148 w 1149"/>
                <a:gd name="T1" fmla="*/ 558 h 1118"/>
                <a:gd name="T2" fmla="*/ 1148 w 1149"/>
                <a:gd name="T3" fmla="*/ 558 h 1118"/>
                <a:gd name="T4" fmla="*/ 588 w 1149"/>
                <a:gd name="T5" fmla="*/ 1117 h 1118"/>
                <a:gd name="T6" fmla="*/ 0 w 1149"/>
                <a:gd name="T7" fmla="*/ 558 h 1118"/>
                <a:gd name="T8" fmla="*/ 559 w 1149"/>
                <a:gd name="T9" fmla="*/ 0 h 1118"/>
                <a:gd name="T10" fmla="*/ 1148 w 1149"/>
                <a:gd name="T11" fmla="*/ 558 h 1118"/>
                <a:gd name="T12" fmla="*/ 500 w 1149"/>
                <a:gd name="T13" fmla="*/ 87 h 1118"/>
                <a:gd name="T14" fmla="*/ 500 w 1149"/>
                <a:gd name="T15" fmla="*/ 87 h 1118"/>
                <a:gd name="T16" fmla="*/ 324 w 1149"/>
                <a:gd name="T17" fmla="*/ 147 h 1118"/>
                <a:gd name="T18" fmla="*/ 500 w 1149"/>
                <a:gd name="T19" fmla="*/ 352 h 1118"/>
                <a:gd name="T20" fmla="*/ 500 w 1149"/>
                <a:gd name="T21" fmla="*/ 87 h 1118"/>
                <a:gd name="T22" fmla="*/ 1059 w 1149"/>
                <a:gd name="T23" fmla="*/ 646 h 1118"/>
                <a:gd name="T24" fmla="*/ 1059 w 1149"/>
                <a:gd name="T25" fmla="*/ 646 h 1118"/>
                <a:gd name="T26" fmla="*/ 823 w 1149"/>
                <a:gd name="T27" fmla="*/ 646 h 1118"/>
                <a:gd name="T28" fmla="*/ 971 w 1149"/>
                <a:gd name="T29" fmla="*/ 823 h 1118"/>
                <a:gd name="T30" fmla="*/ 1059 w 1149"/>
                <a:gd name="T31" fmla="*/ 646 h 1118"/>
                <a:gd name="T32" fmla="*/ 676 w 1149"/>
                <a:gd name="T33" fmla="*/ 87 h 1118"/>
                <a:gd name="T34" fmla="*/ 676 w 1149"/>
                <a:gd name="T35" fmla="*/ 87 h 1118"/>
                <a:gd name="T36" fmla="*/ 676 w 1149"/>
                <a:gd name="T37" fmla="*/ 352 h 1118"/>
                <a:gd name="T38" fmla="*/ 854 w 1149"/>
                <a:gd name="T39" fmla="*/ 147 h 1118"/>
                <a:gd name="T40" fmla="*/ 676 w 1149"/>
                <a:gd name="T41" fmla="*/ 87 h 1118"/>
                <a:gd name="T42" fmla="*/ 1059 w 1149"/>
                <a:gd name="T43" fmla="*/ 470 h 1118"/>
                <a:gd name="T44" fmla="*/ 1059 w 1149"/>
                <a:gd name="T45" fmla="*/ 470 h 1118"/>
                <a:gd name="T46" fmla="*/ 971 w 1149"/>
                <a:gd name="T47" fmla="*/ 263 h 1118"/>
                <a:gd name="T48" fmla="*/ 794 w 1149"/>
                <a:gd name="T49" fmla="*/ 470 h 1118"/>
                <a:gd name="T50" fmla="*/ 1059 w 1149"/>
                <a:gd name="T51" fmla="*/ 470 h 1118"/>
                <a:gd name="T52" fmla="*/ 177 w 1149"/>
                <a:gd name="T53" fmla="*/ 293 h 1118"/>
                <a:gd name="T54" fmla="*/ 177 w 1149"/>
                <a:gd name="T55" fmla="*/ 293 h 1118"/>
                <a:gd name="T56" fmla="*/ 117 w 1149"/>
                <a:gd name="T57" fmla="*/ 470 h 1118"/>
                <a:gd name="T58" fmla="*/ 353 w 1149"/>
                <a:gd name="T59" fmla="*/ 470 h 1118"/>
                <a:gd name="T60" fmla="*/ 177 w 1149"/>
                <a:gd name="T61" fmla="*/ 293 h 1118"/>
                <a:gd name="T62" fmla="*/ 383 w 1149"/>
                <a:gd name="T63" fmla="*/ 646 h 1118"/>
                <a:gd name="T64" fmla="*/ 383 w 1149"/>
                <a:gd name="T65" fmla="*/ 646 h 1118"/>
                <a:gd name="T66" fmla="*/ 117 w 1149"/>
                <a:gd name="T67" fmla="*/ 646 h 1118"/>
                <a:gd name="T68" fmla="*/ 177 w 1149"/>
                <a:gd name="T69" fmla="*/ 823 h 1118"/>
                <a:gd name="T70" fmla="*/ 383 w 1149"/>
                <a:gd name="T71" fmla="*/ 646 h 1118"/>
                <a:gd name="T72" fmla="*/ 324 w 1149"/>
                <a:gd name="T73" fmla="*/ 970 h 1118"/>
                <a:gd name="T74" fmla="*/ 324 w 1149"/>
                <a:gd name="T75" fmla="*/ 970 h 1118"/>
                <a:gd name="T76" fmla="*/ 500 w 1149"/>
                <a:gd name="T77" fmla="*/ 1029 h 1118"/>
                <a:gd name="T78" fmla="*/ 500 w 1149"/>
                <a:gd name="T79" fmla="*/ 764 h 1118"/>
                <a:gd name="T80" fmla="*/ 324 w 1149"/>
                <a:gd name="T81" fmla="*/ 970 h 1118"/>
                <a:gd name="T82" fmla="*/ 676 w 1149"/>
                <a:gd name="T83" fmla="*/ 764 h 1118"/>
                <a:gd name="T84" fmla="*/ 676 w 1149"/>
                <a:gd name="T85" fmla="*/ 764 h 1118"/>
                <a:gd name="T86" fmla="*/ 676 w 1149"/>
                <a:gd name="T87" fmla="*/ 1029 h 1118"/>
                <a:gd name="T88" fmla="*/ 823 w 1149"/>
                <a:gd name="T89" fmla="*/ 941 h 1118"/>
                <a:gd name="T90" fmla="*/ 676 w 1149"/>
                <a:gd name="T91" fmla="*/ 764 h 1118"/>
                <a:gd name="T92" fmla="*/ 559 w 1149"/>
                <a:gd name="T93" fmla="*/ 470 h 1118"/>
                <a:gd name="T94" fmla="*/ 559 w 1149"/>
                <a:gd name="T95" fmla="*/ 470 h 1118"/>
                <a:gd name="T96" fmla="*/ 500 w 1149"/>
                <a:gd name="T97" fmla="*/ 558 h 1118"/>
                <a:gd name="T98" fmla="*/ 559 w 1149"/>
                <a:gd name="T99" fmla="*/ 617 h 1118"/>
                <a:gd name="T100" fmla="*/ 647 w 1149"/>
                <a:gd name="T101" fmla="*/ 558 h 1118"/>
                <a:gd name="T102" fmla="*/ 559 w 1149"/>
                <a:gd name="T103" fmla="*/ 470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49" h="1118">
                  <a:moveTo>
                    <a:pt x="1148" y="558"/>
                  </a:moveTo>
                  <a:lnTo>
                    <a:pt x="1148" y="558"/>
                  </a:lnTo>
                  <a:cubicBezTo>
                    <a:pt x="1148" y="853"/>
                    <a:pt x="883" y="1117"/>
                    <a:pt x="588" y="1117"/>
                  </a:cubicBezTo>
                  <a:cubicBezTo>
                    <a:pt x="265" y="1117"/>
                    <a:pt x="0" y="853"/>
                    <a:pt x="0" y="558"/>
                  </a:cubicBezTo>
                  <a:cubicBezTo>
                    <a:pt x="30" y="234"/>
                    <a:pt x="265" y="0"/>
                    <a:pt x="559" y="0"/>
                  </a:cubicBezTo>
                  <a:cubicBezTo>
                    <a:pt x="883" y="0"/>
                    <a:pt x="1148" y="234"/>
                    <a:pt x="1148" y="558"/>
                  </a:cubicBezTo>
                  <a:close/>
                  <a:moveTo>
                    <a:pt x="500" y="87"/>
                  </a:moveTo>
                  <a:lnTo>
                    <a:pt x="500" y="87"/>
                  </a:lnTo>
                  <a:cubicBezTo>
                    <a:pt x="412" y="117"/>
                    <a:pt x="353" y="117"/>
                    <a:pt x="324" y="147"/>
                  </a:cubicBezTo>
                  <a:cubicBezTo>
                    <a:pt x="383" y="205"/>
                    <a:pt x="412" y="263"/>
                    <a:pt x="500" y="352"/>
                  </a:cubicBezTo>
                  <a:cubicBezTo>
                    <a:pt x="500" y="234"/>
                    <a:pt x="500" y="176"/>
                    <a:pt x="500" y="87"/>
                  </a:cubicBezTo>
                  <a:close/>
                  <a:moveTo>
                    <a:pt x="1059" y="646"/>
                  </a:moveTo>
                  <a:lnTo>
                    <a:pt x="1059" y="646"/>
                  </a:lnTo>
                  <a:cubicBezTo>
                    <a:pt x="941" y="646"/>
                    <a:pt x="883" y="646"/>
                    <a:pt x="823" y="646"/>
                  </a:cubicBezTo>
                  <a:cubicBezTo>
                    <a:pt x="854" y="706"/>
                    <a:pt x="912" y="735"/>
                    <a:pt x="971" y="823"/>
                  </a:cubicBezTo>
                  <a:cubicBezTo>
                    <a:pt x="1001" y="764"/>
                    <a:pt x="1030" y="706"/>
                    <a:pt x="1059" y="646"/>
                  </a:cubicBezTo>
                  <a:close/>
                  <a:moveTo>
                    <a:pt x="676" y="87"/>
                  </a:moveTo>
                  <a:lnTo>
                    <a:pt x="676" y="87"/>
                  </a:lnTo>
                  <a:cubicBezTo>
                    <a:pt x="676" y="176"/>
                    <a:pt x="676" y="234"/>
                    <a:pt x="676" y="352"/>
                  </a:cubicBezTo>
                  <a:cubicBezTo>
                    <a:pt x="735" y="263"/>
                    <a:pt x="765" y="205"/>
                    <a:pt x="854" y="147"/>
                  </a:cubicBezTo>
                  <a:cubicBezTo>
                    <a:pt x="794" y="117"/>
                    <a:pt x="735" y="117"/>
                    <a:pt x="676" y="87"/>
                  </a:cubicBezTo>
                  <a:close/>
                  <a:moveTo>
                    <a:pt x="1059" y="470"/>
                  </a:moveTo>
                  <a:lnTo>
                    <a:pt x="1059" y="470"/>
                  </a:lnTo>
                  <a:cubicBezTo>
                    <a:pt x="1030" y="381"/>
                    <a:pt x="1001" y="352"/>
                    <a:pt x="971" y="263"/>
                  </a:cubicBezTo>
                  <a:cubicBezTo>
                    <a:pt x="912" y="352"/>
                    <a:pt x="854" y="381"/>
                    <a:pt x="794" y="470"/>
                  </a:cubicBezTo>
                  <a:cubicBezTo>
                    <a:pt x="883" y="470"/>
                    <a:pt x="941" y="470"/>
                    <a:pt x="1059" y="470"/>
                  </a:cubicBezTo>
                  <a:close/>
                  <a:moveTo>
                    <a:pt x="177" y="293"/>
                  </a:moveTo>
                  <a:lnTo>
                    <a:pt x="177" y="293"/>
                  </a:lnTo>
                  <a:cubicBezTo>
                    <a:pt x="148" y="352"/>
                    <a:pt x="117" y="410"/>
                    <a:pt x="117" y="470"/>
                  </a:cubicBezTo>
                  <a:cubicBezTo>
                    <a:pt x="206" y="470"/>
                    <a:pt x="265" y="470"/>
                    <a:pt x="353" y="470"/>
                  </a:cubicBezTo>
                  <a:cubicBezTo>
                    <a:pt x="295" y="410"/>
                    <a:pt x="235" y="352"/>
                    <a:pt x="177" y="293"/>
                  </a:cubicBezTo>
                  <a:close/>
                  <a:moveTo>
                    <a:pt x="383" y="646"/>
                  </a:moveTo>
                  <a:lnTo>
                    <a:pt x="383" y="646"/>
                  </a:lnTo>
                  <a:cubicBezTo>
                    <a:pt x="265" y="646"/>
                    <a:pt x="206" y="646"/>
                    <a:pt x="117" y="646"/>
                  </a:cubicBezTo>
                  <a:cubicBezTo>
                    <a:pt x="117" y="706"/>
                    <a:pt x="148" y="764"/>
                    <a:pt x="177" y="823"/>
                  </a:cubicBezTo>
                  <a:cubicBezTo>
                    <a:pt x="235" y="764"/>
                    <a:pt x="295" y="706"/>
                    <a:pt x="383" y="646"/>
                  </a:cubicBezTo>
                  <a:close/>
                  <a:moveTo>
                    <a:pt x="324" y="970"/>
                  </a:moveTo>
                  <a:lnTo>
                    <a:pt x="324" y="970"/>
                  </a:lnTo>
                  <a:cubicBezTo>
                    <a:pt x="383" y="970"/>
                    <a:pt x="412" y="1000"/>
                    <a:pt x="500" y="1029"/>
                  </a:cubicBezTo>
                  <a:cubicBezTo>
                    <a:pt x="500" y="911"/>
                    <a:pt x="500" y="853"/>
                    <a:pt x="500" y="764"/>
                  </a:cubicBezTo>
                  <a:cubicBezTo>
                    <a:pt x="412" y="823"/>
                    <a:pt x="383" y="882"/>
                    <a:pt x="324" y="970"/>
                  </a:cubicBezTo>
                  <a:close/>
                  <a:moveTo>
                    <a:pt x="676" y="764"/>
                  </a:moveTo>
                  <a:lnTo>
                    <a:pt x="676" y="764"/>
                  </a:lnTo>
                  <a:cubicBezTo>
                    <a:pt x="676" y="853"/>
                    <a:pt x="676" y="941"/>
                    <a:pt x="676" y="1029"/>
                  </a:cubicBezTo>
                  <a:cubicBezTo>
                    <a:pt x="735" y="1000"/>
                    <a:pt x="794" y="970"/>
                    <a:pt x="823" y="941"/>
                  </a:cubicBezTo>
                  <a:cubicBezTo>
                    <a:pt x="765" y="882"/>
                    <a:pt x="735" y="823"/>
                    <a:pt x="676" y="764"/>
                  </a:cubicBezTo>
                  <a:close/>
                  <a:moveTo>
                    <a:pt x="559" y="470"/>
                  </a:moveTo>
                  <a:lnTo>
                    <a:pt x="559" y="470"/>
                  </a:lnTo>
                  <a:cubicBezTo>
                    <a:pt x="529" y="499"/>
                    <a:pt x="500" y="528"/>
                    <a:pt x="500" y="558"/>
                  </a:cubicBezTo>
                  <a:cubicBezTo>
                    <a:pt x="500" y="588"/>
                    <a:pt x="559" y="588"/>
                    <a:pt x="559" y="617"/>
                  </a:cubicBezTo>
                  <a:cubicBezTo>
                    <a:pt x="588" y="588"/>
                    <a:pt x="617" y="558"/>
                    <a:pt x="647" y="558"/>
                  </a:cubicBezTo>
                  <a:cubicBezTo>
                    <a:pt x="647" y="528"/>
                    <a:pt x="617" y="499"/>
                    <a:pt x="559" y="470"/>
                  </a:cubicBezTo>
                  <a:close/>
                </a:path>
              </a:pathLst>
            </a:custGeom>
            <a:solidFill>
              <a:srgbClr val="FFFFFF"/>
            </a:solid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7" name="Freeform 11"/>
            <p:cNvSpPr>
              <a:spLocks noChangeArrowheads="1"/>
            </p:cNvSpPr>
            <p:nvPr/>
          </p:nvSpPr>
          <p:spPr bwMode="gray">
            <a:xfrm>
              <a:off x="2527300" y="3916363"/>
              <a:ext cx="85725" cy="63500"/>
            </a:xfrm>
            <a:custGeom>
              <a:avLst/>
              <a:gdLst>
                <a:gd name="T0" fmla="*/ 236 w 237"/>
                <a:gd name="T1" fmla="*/ 0 h 178"/>
                <a:gd name="T2" fmla="*/ 236 w 237"/>
                <a:gd name="T3" fmla="*/ 0 h 178"/>
                <a:gd name="T4" fmla="*/ 59 w 237"/>
                <a:gd name="T5" fmla="*/ 177 h 178"/>
                <a:gd name="T6" fmla="*/ 0 w 237"/>
                <a:gd name="T7" fmla="*/ 0 h 178"/>
                <a:gd name="T8" fmla="*/ 236 w 237"/>
                <a:gd name="T9" fmla="*/ 0 h 178"/>
              </a:gdLst>
              <a:ahLst/>
              <a:cxnLst>
                <a:cxn ang="0">
                  <a:pos x="T0" y="T1"/>
                </a:cxn>
                <a:cxn ang="0">
                  <a:pos x="T2" y="T3"/>
                </a:cxn>
                <a:cxn ang="0">
                  <a:pos x="T4" y="T5"/>
                </a:cxn>
                <a:cxn ang="0">
                  <a:pos x="T6" y="T7"/>
                </a:cxn>
                <a:cxn ang="0">
                  <a:pos x="T8" y="T9"/>
                </a:cxn>
              </a:cxnLst>
              <a:rect l="0" t="0" r="r" b="b"/>
              <a:pathLst>
                <a:path w="237" h="178">
                  <a:moveTo>
                    <a:pt x="236" y="0"/>
                  </a:moveTo>
                  <a:lnTo>
                    <a:pt x="236" y="0"/>
                  </a:lnTo>
                  <a:cubicBezTo>
                    <a:pt x="177" y="60"/>
                    <a:pt x="118" y="118"/>
                    <a:pt x="59" y="177"/>
                  </a:cubicBezTo>
                  <a:cubicBezTo>
                    <a:pt x="29" y="118"/>
                    <a:pt x="29" y="60"/>
                    <a:pt x="0" y="0"/>
                  </a:cubicBezTo>
                  <a:cubicBezTo>
                    <a:pt x="89" y="0"/>
                    <a:pt x="147" y="0"/>
                    <a:pt x="236" y="0"/>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8" name="Freeform 12"/>
            <p:cNvSpPr>
              <a:spLocks noChangeArrowheads="1"/>
            </p:cNvSpPr>
            <p:nvPr/>
          </p:nvSpPr>
          <p:spPr bwMode="gray">
            <a:xfrm>
              <a:off x="2770188" y="3800475"/>
              <a:ext cx="95250" cy="53975"/>
            </a:xfrm>
            <a:custGeom>
              <a:avLst/>
              <a:gdLst>
                <a:gd name="T0" fmla="*/ 265 w 266"/>
                <a:gd name="T1" fmla="*/ 148 h 149"/>
                <a:gd name="T2" fmla="*/ 265 w 266"/>
                <a:gd name="T3" fmla="*/ 148 h 149"/>
                <a:gd name="T4" fmla="*/ 29 w 266"/>
                <a:gd name="T5" fmla="*/ 148 h 149"/>
                <a:gd name="T6" fmla="*/ 0 w 266"/>
                <a:gd name="T7" fmla="*/ 118 h 149"/>
                <a:gd name="T8" fmla="*/ 205 w 266"/>
                <a:gd name="T9" fmla="*/ 0 h 149"/>
                <a:gd name="T10" fmla="*/ 265 w 266"/>
                <a:gd name="T11" fmla="*/ 148 h 149"/>
              </a:gdLst>
              <a:ahLst/>
              <a:cxnLst>
                <a:cxn ang="0">
                  <a:pos x="T0" y="T1"/>
                </a:cxn>
                <a:cxn ang="0">
                  <a:pos x="T2" y="T3"/>
                </a:cxn>
                <a:cxn ang="0">
                  <a:pos x="T4" y="T5"/>
                </a:cxn>
                <a:cxn ang="0">
                  <a:pos x="T6" y="T7"/>
                </a:cxn>
                <a:cxn ang="0">
                  <a:pos x="T8" y="T9"/>
                </a:cxn>
                <a:cxn ang="0">
                  <a:pos x="T10" y="T11"/>
                </a:cxn>
              </a:cxnLst>
              <a:rect l="0" t="0" r="r" b="b"/>
              <a:pathLst>
                <a:path w="266" h="149">
                  <a:moveTo>
                    <a:pt x="265" y="148"/>
                  </a:moveTo>
                  <a:lnTo>
                    <a:pt x="265" y="148"/>
                  </a:lnTo>
                  <a:cubicBezTo>
                    <a:pt x="176" y="148"/>
                    <a:pt x="88" y="148"/>
                    <a:pt x="29" y="148"/>
                  </a:cubicBezTo>
                  <a:cubicBezTo>
                    <a:pt x="29" y="148"/>
                    <a:pt x="29" y="118"/>
                    <a:pt x="0" y="118"/>
                  </a:cubicBezTo>
                  <a:cubicBezTo>
                    <a:pt x="88" y="88"/>
                    <a:pt x="147" y="30"/>
                    <a:pt x="205" y="0"/>
                  </a:cubicBezTo>
                  <a:cubicBezTo>
                    <a:pt x="205" y="30"/>
                    <a:pt x="236" y="88"/>
                    <a:pt x="265" y="148"/>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9" name="Freeform 13"/>
            <p:cNvSpPr>
              <a:spLocks noChangeArrowheads="1"/>
            </p:cNvSpPr>
            <p:nvPr/>
          </p:nvSpPr>
          <p:spPr bwMode="gray">
            <a:xfrm>
              <a:off x="2527300" y="3778250"/>
              <a:ext cx="95250" cy="74613"/>
            </a:xfrm>
            <a:custGeom>
              <a:avLst/>
              <a:gdLst>
                <a:gd name="T0" fmla="*/ 0 w 266"/>
                <a:gd name="T1" fmla="*/ 207 h 208"/>
                <a:gd name="T2" fmla="*/ 0 w 266"/>
                <a:gd name="T3" fmla="*/ 207 h 208"/>
                <a:gd name="T4" fmla="*/ 59 w 266"/>
                <a:gd name="T5" fmla="*/ 0 h 208"/>
                <a:gd name="T6" fmla="*/ 265 w 266"/>
                <a:gd name="T7" fmla="*/ 207 h 208"/>
                <a:gd name="T8" fmla="*/ 0 w 266"/>
                <a:gd name="T9" fmla="*/ 207 h 208"/>
              </a:gdLst>
              <a:ahLst/>
              <a:cxnLst>
                <a:cxn ang="0">
                  <a:pos x="T0" y="T1"/>
                </a:cxn>
                <a:cxn ang="0">
                  <a:pos x="T2" y="T3"/>
                </a:cxn>
                <a:cxn ang="0">
                  <a:pos x="T4" y="T5"/>
                </a:cxn>
                <a:cxn ang="0">
                  <a:pos x="T6" y="T7"/>
                </a:cxn>
                <a:cxn ang="0">
                  <a:pos x="T8" y="T9"/>
                </a:cxn>
              </a:cxnLst>
              <a:rect l="0" t="0" r="r" b="b"/>
              <a:pathLst>
                <a:path w="266" h="208">
                  <a:moveTo>
                    <a:pt x="0" y="207"/>
                  </a:moveTo>
                  <a:lnTo>
                    <a:pt x="0" y="207"/>
                  </a:lnTo>
                  <a:cubicBezTo>
                    <a:pt x="29" y="118"/>
                    <a:pt x="29" y="89"/>
                    <a:pt x="59" y="0"/>
                  </a:cubicBezTo>
                  <a:cubicBezTo>
                    <a:pt x="147" y="89"/>
                    <a:pt x="177" y="118"/>
                    <a:pt x="265" y="207"/>
                  </a:cubicBezTo>
                  <a:cubicBezTo>
                    <a:pt x="147" y="207"/>
                    <a:pt x="89" y="207"/>
                    <a:pt x="0" y="207"/>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0" name="Freeform 14"/>
            <p:cNvSpPr>
              <a:spLocks noChangeArrowheads="1"/>
            </p:cNvSpPr>
            <p:nvPr/>
          </p:nvSpPr>
          <p:spPr bwMode="gray">
            <a:xfrm>
              <a:off x="2770188" y="3916363"/>
              <a:ext cx="95250" cy="63500"/>
            </a:xfrm>
            <a:custGeom>
              <a:avLst/>
              <a:gdLst>
                <a:gd name="T0" fmla="*/ 265 w 266"/>
                <a:gd name="T1" fmla="*/ 0 h 178"/>
                <a:gd name="T2" fmla="*/ 265 w 266"/>
                <a:gd name="T3" fmla="*/ 0 h 178"/>
                <a:gd name="T4" fmla="*/ 176 w 266"/>
                <a:gd name="T5" fmla="*/ 177 h 178"/>
                <a:gd name="T6" fmla="*/ 0 w 266"/>
                <a:gd name="T7" fmla="*/ 0 h 178"/>
                <a:gd name="T8" fmla="*/ 265 w 266"/>
                <a:gd name="T9" fmla="*/ 0 h 178"/>
              </a:gdLst>
              <a:ahLst/>
              <a:cxnLst>
                <a:cxn ang="0">
                  <a:pos x="T0" y="T1"/>
                </a:cxn>
                <a:cxn ang="0">
                  <a:pos x="T2" y="T3"/>
                </a:cxn>
                <a:cxn ang="0">
                  <a:pos x="T4" y="T5"/>
                </a:cxn>
                <a:cxn ang="0">
                  <a:pos x="T6" y="T7"/>
                </a:cxn>
                <a:cxn ang="0">
                  <a:pos x="T8" y="T9"/>
                </a:cxn>
              </a:cxnLst>
              <a:rect l="0" t="0" r="r" b="b"/>
              <a:pathLst>
                <a:path w="266" h="178">
                  <a:moveTo>
                    <a:pt x="265" y="0"/>
                  </a:moveTo>
                  <a:lnTo>
                    <a:pt x="265" y="0"/>
                  </a:lnTo>
                  <a:cubicBezTo>
                    <a:pt x="236" y="60"/>
                    <a:pt x="205" y="118"/>
                    <a:pt x="176" y="177"/>
                  </a:cubicBezTo>
                  <a:cubicBezTo>
                    <a:pt x="118" y="118"/>
                    <a:pt x="58" y="60"/>
                    <a:pt x="0" y="0"/>
                  </a:cubicBezTo>
                  <a:cubicBezTo>
                    <a:pt x="88" y="0"/>
                    <a:pt x="176" y="0"/>
                    <a:pt x="265" y="0"/>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1" name="Freeform 15"/>
            <p:cNvSpPr>
              <a:spLocks noChangeArrowheads="1"/>
            </p:cNvSpPr>
            <p:nvPr/>
          </p:nvSpPr>
          <p:spPr bwMode="gray">
            <a:xfrm>
              <a:off x="2728913" y="3714750"/>
              <a:ext cx="63500" cy="85725"/>
            </a:xfrm>
            <a:custGeom>
              <a:avLst/>
              <a:gdLst>
                <a:gd name="T0" fmla="*/ 0 w 177"/>
                <a:gd name="T1" fmla="*/ 0 h 236"/>
                <a:gd name="T2" fmla="*/ 0 w 177"/>
                <a:gd name="T3" fmla="*/ 0 h 236"/>
                <a:gd name="T4" fmla="*/ 176 w 177"/>
                <a:gd name="T5" fmla="*/ 60 h 236"/>
                <a:gd name="T6" fmla="*/ 0 w 177"/>
                <a:gd name="T7" fmla="*/ 235 h 236"/>
                <a:gd name="T8" fmla="*/ 0 w 177"/>
                <a:gd name="T9" fmla="*/ 0 h 236"/>
              </a:gdLst>
              <a:ahLst/>
              <a:cxnLst>
                <a:cxn ang="0">
                  <a:pos x="T0" y="T1"/>
                </a:cxn>
                <a:cxn ang="0">
                  <a:pos x="T2" y="T3"/>
                </a:cxn>
                <a:cxn ang="0">
                  <a:pos x="T4" y="T5"/>
                </a:cxn>
                <a:cxn ang="0">
                  <a:pos x="T6" y="T7"/>
                </a:cxn>
                <a:cxn ang="0">
                  <a:pos x="T8" y="T9"/>
                </a:cxn>
              </a:cxnLst>
              <a:rect l="0" t="0" r="r" b="b"/>
              <a:pathLst>
                <a:path w="177" h="236">
                  <a:moveTo>
                    <a:pt x="0" y="0"/>
                  </a:moveTo>
                  <a:lnTo>
                    <a:pt x="0" y="0"/>
                  </a:lnTo>
                  <a:cubicBezTo>
                    <a:pt x="59" y="30"/>
                    <a:pt x="118" y="30"/>
                    <a:pt x="176" y="60"/>
                  </a:cubicBezTo>
                  <a:cubicBezTo>
                    <a:pt x="118" y="118"/>
                    <a:pt x="59" y="176"/>
                    <a:pt x="0" y="235"/>
                  </a:cubicBezTo>
                  <a:cubicBezTo>
                    <a:pt x="0" y="147"/>
                    <a:pt x="0" y="89"/>
                    <a:pt x="0" y="0"/>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2" name="Freeform 16"/>
            <p:cNvSpPr>
              <a:spLocks noChangeArrowheads="1"/>
            </p:cNvSpPr>
            <p:nvPr/>
          </p:nvSpPr>
          <p:spPr bwMode="gray">
            <a:xfrm>
              <a:off x="2590800" y="3714750"/>
              <a:ext cx="74613" cy="95250"/>
            </a:xfrm>
            <a:custGeom>
              <a:avLst/>
              <a:gdLst>
                <a:gd name="T0" fmla="*/ 206 w 207"/>
                <a:gd name="T1" fmla="*/ 0 h 266"/>
                <a:gd name="T2" fmla="*/ 206 w 207"/>
                <a:gd name="T3" fmla="*/ 0 h 266"/>
                <a:gd name="T4" fmla="*/ 206 w 207"/>
                <a:gd name="T5" fmla="*/ 265 h 266"/>
                <a:gd name="T6" fmla="*/ 0 w 207"/>
                <a:gd name="T7" fmla="*/ 60 h 266"/>
                <a:gd name="T8" fmla="*/ 206 w 207"/>
                <a:gd name="T9" fmla="*/ 0 h 266"/>
              </a:gdLst>
              <a:ahLst/>
              <a:cxnLst>
                <a:cxn ang="0">
                  <a:pos x="T0" y="T1"/>
                </a:cxn>
                <a:cxn ang="0">
                  <a:pos x="T2" y="T3"/>
                </a:cxn>
                <a:cxn ang="0">
                  <a:pos x="T4" y="T5"/>
                </a:cxn>
                <a:cxn ang="0">
                  <a:pos x="T6" y="T7"/>
                </a:cxn>
                <a:cxn ang="0">
                  <a:pos x="T8" y="T9"/>
                </a:cxn>
              </a:cxnLst>
              <a:rect l="0" t="0" r="r" b="b"/>
              <a:pathLst>
                <a:path w="207" h="266">
                  <a:moveTo>
                    <a:pt x="206" y="0"/>
                  </a:moveTo>
                  <a:lnTo>
                    <a:pt x="206" y="0"/>
                  </a:lnTo>
                  <a:cubicBezTo>
                    <a:pt x="206" y="89"/>
                    <a:pt x="206" y="147"/>
                    <a:pt x="206" y="265"/>
                  </a:cubicBezTo>
                  <a:cubicBezTo>
                    <a:pt x="117" y="176"/>
                    <a:pt x="88" y="147"/>
                    <a:pt x="0" y="60"/>
                  </a:cubicBezTo>
                  <a:cubicBezTo>
                    <a:pt x="88" y="30"/>
                    <a:pt x="147" y="30"/>
                    <a:pt x="206" y="0"/>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3" name="Freeform 17"/>
            <p:cNvSpPr>
              <a:spLocks noChangeArrowheads="1"/>
            </p:cNvSpPr>
            <p:nvPr/>
          </p:nvSpPr>
          <p:spPr bwMode="gray">
            <a:xfrm>
              <a:off x="2601913" y="3959225"/>
              <a:ext cx="63500" cy="95250"/>
            </a:xfrm>
            <a:custGeom>
              <a:avLst/>
              <a:gdLst>
                <a:gd name="T0" fmla="*/ 176 w 177"/>
                <a:gd name="T1" fmla="*/ 0 h 266"/>
                <a:gd name="T2" fmla="*/ 176 w 177"/>
                <a:gd name="T3" fmla="*/ 0 h 266"/>
                <a:gd name="T4" fmla="*/ 176 w 177"/>
                <a:gd name="T5" fmla="*/ 265 h 266"/>
                <a:gd name="T6" fmla="*/ 0 w 177"/>
                <a:gd name="T7" fmla="*/ 177 h 266"/>
                <a:gd name="T8" fmla="*/ 176 w 177"/>
                <a:gd name="T9" fmla="*/ 0 h 266"/>
              </a:gdLst>
              <a:ahLst/>
              <a:cxnLst>
                <a:cxn ang="0">
                  <a:pos x="T0" y="T1"/>
                </a:cxn>
                <a:cxn ang="0">
                  <a:pos x="T2" y="T3"/>
                </a:cxn>
                <a:cxn ang="0">
                  <a:pos x="T4" y="T5"/>
                </a:cxn>
                <a:cxn ang="0">
                  <a:pos x="T6" y="T7"/>
                </a:cxn>
                <a:cxn ang="0">
                  <a:pos x="T8" y="T9"/>
                </a:cxn>
              </a:cxnLst>
              <a:rect l="0" t="0" r="r" b="b"/>
              <a:pathLst>
                <a:path w="177" h="266">
                  <a:moveTo>
                    <a:pt x="176" y="0"/>
                  </a:moveTo>
                  <a:lnTo>
                    <a:pt x="176" y="0"/>
                  </a:lnTo>
                  <a:cubicBezTo>
                    <a:pt x="176" y="89"/>
                    <a:pt x="176" y="177"/>
                    <a:pt x="176" y="265"/>
                  </a:cubicBezTo>
                  <a:cubicBezTo>
                    <a:pt x="117" y="236"/>
                    <a:pt x="58" y="206"/>
                    <a:pt x="0" y="177"/>
                  </a:cubicBezTo>
                  <a:cubicBezTo>
                    <a:pt x="58" y="118"/>
                    <a:pt x="117" y="89"/>
                    <a:pt x="176" y="0"/>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4" name="Freeform 18"/>
            <p:cNvSpPr>
              <a:spLocks noChangeArrowheads="1"/>
            </p:cNvSpPr>
            <p:nvPr/>
          </p:nvSpPr>
          <p:spPr bwMode="gray">
            <a:xfrm>
              <a:off x="2728913" y="3968750"/>
              <a:ext cx="63500" cy="85725"/>
            </a:xfrm>
            <a:custGeom>
              <a:avLst/>
              <a:gdLst>
                <a:gd name="T0" fmla="*/ 176 w 177"/>
                <a:gd name="T1" fmla="*/ 148 h 237"/>
                <a:gd name="T2" fmla="*/ 176 w 177"/>
                <a:gd name="T3" fmla="*/ 148 h 237"/>
                <a:gd name="T4" fmla="*/ 0 w 177"/>
                <a:gd name="T5" fmla="*/ 236 h 237"/>
                <a:gd name="T6" fmla="*/ 0 w 177"/>
                <a:gd name="T7" fmla="*/ 0 h 237"/>
                <a:gd name="T8" fmla="*/ 176 w 177"/>
                <a:gd name="T9" fmla="*/ 148 h 237"/>
              </a:gdLst>
              <a:ahLst/>
              <a:cxnLst>
                <a:cxn ang="0">
                  <a:pos x="T0" y="T1"/>
                </a:cxn>
                <a:cxn ang="0">
                  <a:pos x="T2" y="T3"/>
                </a:cxn>
                <a:cxn ang="0">
                  <a:pos x="T4" y="T5"/>
                </a:cxn>
                <a:cxn ang="0">
                  <a:pos x="T6" y="T7"/>
                </a:cxn>
                <a:cxn ang="0">
                  <a:pos x="T8" y="T9"/>
                </a:cxn>
              </a:cxnLst>
              <a:rect l="0" t="0" r="r" b="b"/>
              <a:pathLst>
                <a:path w="177" h="237">
                  <a:moveTo>
                    <a:pt x="176" y="148"/>
                  </a:moveTo>
                  <a:lnTo>
                    <a:pt x="176" y="148"/>
                  </a:lnTo>
                  <a:cubicBezTo>
                    <a:pt x="118" y="177"/>
                    <a:pt x="59" y="207"/>
                    <a:pt x="0" y="236"/>
                  </a:cubicBezTo>
                  <a:cubicBezTo>
                    <a:pt x="0" y="148"/>
                    <a:pt x="0" y="60"/>
                    <a:pt x="0" y="0"/>
                  </a:cubicBezTo>
                  <a:cubicBezTo>
                    <a:pt x="59" y="60"/>
                    <a:pt x="88" y="89"/>
                    <a:pt x="176" y="148"/>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5" name="Freeform 19"/>
            <p:cNvSpPr>
              <a:spLocks noChangeArrowheads="1"/>
            </p:cNvSpPr>
            <p:nvPr/>
          </p:nvSpPr>
          <p:spPr bwMode="gray">
            <a:xfrm>
              <a:off x="2674938" y="3852863"/>
              <a:ext cx="42862" cy="63500"/>
            </a:xfrm>
            <a:custGeom>
              <a:avLst/>
              <a:gdLst>
                <a:gd name="T0" fmla="*/ 60 w 119"/>
                <a:gd name="T1" fmla="*/ 176 h 177"/>
                <a:gd name="T2" fmla="*/ 60 w 119"/>
                <a:gd name="T3" fmla="*/ 176 h 177"/>
                <a:gd name="T4" fmla="*/ 0 w 119"/>
                <a:gd name="T5" fmla="*/ 88 h 177"/>
                <a:gd name="T6" fmla="*/ 60 w 119"/>
                <a:gd name="T7" fmla="*/ 0 h 177"/>
                <a:gd name="T8" fmla="*/ 118 w 119"/>
                <a:gd name="T9" fmla="*/ 88 h 177"/>
                <a:gd name="T10" fmla="*/ 60 w 119"/>
                <a:gd name="T11" fmla="*/ 176 h 177"/>
              </a:gdLst>
              <a:ahLst/>
              <a:cxnLst>
                <a:cxn ang="0">
                  <a:pos x="T0" y="T1"/>
                </a:cxn>
                <a:cxn ang="0">
                  <a:pos x="T2" y="T3"/>
                </a:cxn>
                <a:cxn ang="0">
                  <a:pos x="T4" y="T5"/>
                </a:cxn>
                <a:cxn ang="0">
                  <a:pos x="T6" y="T7"/>
                </a:cxn>
                <a:cxn ang="0">
                  <a:pos x="T8" y="T9"/>
                </a:cxn>
                <a:cxn ang="0">
                  <a:pos x="T10" y="T11"/>
                </a:cxn>
              </a:cxnLst>
              <a:rect l="0" t="0" r="r" b="b"/>
              <a:pathLst>
                <a:path w="119" h="177">
                  <a:moveTo>
                    <a:pt x="60" y="176"/>
                  </a:moveTo>
                  <a:lnTo>
                    <a:pt x="60" y="176"/>
                  </a:lnTo>
                  <a:cubicBezTo>
                    <a:pt x="30" y="147"/>
                    <a:pt x="0" y="118"/>
                    <a:pt x="0" y="88"/>
                  </a:cubicBezTo>
                  <a:cubicBezTo>
                    <a:pt x="0" y="58"/>
                    <a:pt x="30" y="29"/>
                    <a:pt x="60" y="0"/>
                  </a:cubicBezTo>
                  <a:cubicBezTo>
                    <a:pt x="60" y="29"/>
                    <a:pt x="118" y="58"/>
                    <a:pt x="118" y="88"/>
                  </a:cubicBezTo>
                  <a:cubicBezTo>
                    <a:pt x="118" y="88"/>
                    <a:pt x="89" y="118"/>
                    <a:pt x="60" y="176"/>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7" name="Freeform 20"/>
            <p:cNvSpPr>
              <a:spLocks noChangeArrowheads="1"/>
            </p:cNvSpPr>
            <p:nvPr/>
          </p:nvSpPr>
          <p:spPr bwMode="gray">
            <a:xfrm>
              <a:off x="4784725" y="3714750"/>
              <a:ext cx="63500" cy="95250"/>
            </a:xfrm>
            <a:custGeom>
              <a:avLst/>
              <a:gdLst>
                <a:gd name="T0" fmla="*/ 176 w 177"/>
                <a:gd name="T1" fmla="*/ 0 h 266"/>
                <a:gd name="T2" fmla="*/ 176 w 177"/>
                <a:gd name="T3" fmla="*/ 0 h 266"/>
                <a:gd name="T4" fmla="*/ 176 w 177"/>
                <a:gd name="T5" fmla="*/ 265 h 266"/>
                <a:gd name="T6" fmla="*/ 0 w 177"/>
                <a:gd name="T7" fmla="*/ 60 h 266"/>
                <a:gd name="T8" fmla="*/ 176 w 177"/>
                <a:gd name="T9" fmla="*/ 0 h 266"/>
              </a:gdLst>
              <a:ahLst/>
              <a:cxnLst>
                <a:cxn ang="0">
                  <a:pos x="T0" y="T1"/>
                </a:cxn>
                <a:cxn ang="0">
                  <a:pos x="T2" y="T3"/>
                </a:cxn>
                <a:cxn ang="0">
                  <a:pos x="T4" y="T5"/>
                </a:cxn>
                <a:cxn ang="0">
                  <a:pos x="T6" y="T7"/>
                </a:cxn>
                <a:cxn ang="0">
                  <a:pos x="T8" y="T9"/>
                </a:cxn>
              </a:cxnLst>
              <a:rect l="0" t="0" r="r" b="b"/>
              <a:pathLst>
                <a:path w="177" h="266">
                  <a:moveTo>
                    <a:pt x="176" y="0"/>
                  </a:moveTo>
                  <a:lnTo>
                    <a:pt x="176" y="0"/>
                  </a:lnTo>
                  <a:cubicBezTo>
                    <a:pt x="176" y="89"/>
                    <a:pt x="176" y="147"/>
                    <a:pt x="176" y="265"/>
                  </a:cubicBezTo>
                  <a:cubicBezTo>
                    <a:pt x="88" y="176"/>
                    <a:pt x="59" y="118"/>
                    <a:pt x="0" y="60"/>
                  </a:cubicBezTo>
                  <a:cubicBezTo>
                    <a:pt x="29" y="30"/>
                    <a:pt x="88" y="30"/>
                    <a:pt x="176" y="0"/>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8" name="Freeform 21"/>
            <p:cNvSpPr>
              <a:spLocks noChangeArrowheads="1"/>
            </p:cNvSpPr>
            <p:nvPr/>
          </p:nvSpPr>
          <p:spPr bwMode="gray">
            <a:xfrm>
              <a:off x="4965700" y="3916363"/>
              <a:ext cx="85725" cy="63500"/>
            </a:xfrm>
            <a:custGeom>
              <a:avLst/>
              <a:gdLst>
                <a:gd name="T0" fmla="*/ 236 w 237"/>
                <a:gd name="T1" fmla="*/ 0 h 178"/>
                <a:gd name="T2" fmla="*/ 236 w 237"/>
                <a:gd name="T3" fmla="*/ 0 h 178"/>
                <a:gd name="T4" fmla="*/ 148 w 237"/>
                <a:gd name="T5" fmla="*/ 177 h 178"/>
                <a:gd name="T6" fmla="*/ 0 w 237"/>
                <a:gd name="T7" fmla="*/ 0 h 178"/>
                <a:gd name="T8" fmla="*/ 236 w 237"/>
                <a:gd name="T9" fmla="*/ 0 h 178"/>
              </a:gdLst>
              <a:ahLst/>
              <a:cxnLst>
                <a:cxn ang="0">
                  <a:pos x="T0" y="T1"/>
                </a:cxn>
                <a:cxn ang="0">
                  <a:pos x="T2" y="T3"/>
                </a:cxn>
                <a:cxn ang="0">
                  <a:pos x="T4" y="T5"/>
                </a:cxn>
                <a:cxn ang="0">
                  <a:pos x="T6" y="T7"/>
                </a:cxn>
                <a:cxn ang="0">
                  <a:pos x="T8" y="T9"/>
                </a:cxn>
              </a:cxnLst>
              <a:rect l="0" t="0" r="r" b="b"/>
              <a:pathLst>
                <a:path w="237" h="178">
                  <a:moveTo>
                    <a:pt x="236" y="0"/>
                  </a:moveTo>
                  <a:lnTo>
                    <a:pt x="236" y="0"/>
                  </a:lnTo>
                  <a:cubicBezTo>
                    <a:pt x="207" y="60"/>
                    <a:pt x="178" y="118"/>
                    <a:pt x="148" y="177"/>
                  </a:cubicBezTo>
                  <a:cubicBezTo>
                    <a:pt x="89" y="89"/>
                    <a:pt x="31" y="60"/>
                    <a:pt x="0" y="0"/>
                  </a:cubicBezTo>
                  <a:cubicBezTo>
                    <a:pt x="60" y="0"/>
                    <a:pt x="118" y="0"/>
                    <a:pt x="236" y="0"/>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9" name="Freeform 22"/>
            <p:cNvSpPr>
              <a:spLocks noChangeArrowheads="1"/>
            </p:cNvSpPr>
            <p:nvPr/>
          </p:nvSpPr>
          <p:spPr bwMode="gray">
            <a:xfrm>
              <a:off x="4911725" y="3714750"/>
              <a:ext cx="65088" cy="95250"/>
            </a:xfrm>
            <a:custGeom>
              <a:avLst/>
              <a:gdLst>
                <a:gd name="T0" fmla="*/ 0 w 179"/>
                <a:gd name="T1" fmla="*/ 0 h 266"/>
                <a:gd name="T2" fmla="*/ 0 w 179"/>
                <a:gd name="T3" fmla="*/ 0 h 266"/>
                <a:gd name="T4" fmla="*/ 178 w 179"/>
                <a:gd name="T5" fmla="*/ 60 h 266"/>
                <a:gd name="T6" fmla="*/ 0 w 179"/>
                <a:gd name="T7" fmla="*/ 265 h 266"/>
                <a:gd name="T8" fmla="*/ 0 w 179"/>
                <a:gd name="T9" fmla="*/ 0 h 266"/>
              </a:gdLst>
              <a:ahLst/>
              <a:cxnLst>
                <a:cxn ang="0">
                  <a:pos x="T0" y="T1"/>
                </a:cxn>
                <a:cxn ang="0">
                  <a:pos x="T2" y="T3"/>
                </a:cxn>
                <a:cxn ang="0">
                  <a:pos x="T4" y="T5"/>
                </a:cxn>
                <a:cxn ang="0">
                  <a:pos x="T6" y="T7"/>
                </a:cxn>
                <a:cxn ang="0">
                  <a:pos x="T8" y="T9"/>
                </a:cxn>
              </a:cxnLst>
              <a:rect l="0" t="0" r="r" b="b"/>
              <a:pathLst>
                <a:path w="179" h="266">
                  <a:moveTo>
                    <a:pt x="0" y="0"/>
                  </a:moveTo>
                  <a:lnTo>
                    <a:pt x="0" y="0"/>
                  </a:lnTo>
                  <a:cubicBezTo>
                    <a:pt x="59" y="30"/>
                    <a:pt x="118" y="30"/>
                    <a:pt x="178" y="60"/>
                  </a:cubicBezTo>
                  <a:cubicBezTo>
                    <a:pt x="89" y="118"/>
                    <a:pt x="59" y="176"/>
                    <a:pt x="0" y="265"/>
                  </a:cubicBezTo>
                  <a:cubicBezTo>
                    <a:pt x="0" y="147"/>
                    <a:pt x="0" y="89"/>
                    <a:pt x="0" y="0"/>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0" name="Freeform 23"/>
            <p:cNvSpPr>
              <a:spLocks noChangeArrowheads="1"/>
            </p:cNvSpPr>
            <p:nvPr/>
          </p:nvSpPr>
          <p:spPr bwMode="gray">
            <a:xfrm>
              <a:off x="4954588" y="3778250"/>
              <a:ext cx="95250" cy="74613"/>
            </a:xfrm>
            <a:custGeom>
              <a:avLst/>
              <a:gdLst>
                <a:gd name="T0" fmla="*/ 265 w 266"/>
                <a:gd name="T1" fmla="*/ 207 h 208"/>
                <a:gd name="T2" fmla="*/ 265 w 266"/>
                <a:gd name="T3" fmla="*/ 207 h 208"/>
                <a:gd name="T4" fmla="*/ 0 w 266"/>
                <a:gd name="T5" fmla="*/ 207 h 208"/>
                <a:gd name="T6" fmla="*/ 177 w 266"/>
                <a:gd name="T7" fmla="*/ 0 h 208"/>
                <a:gd name="T8" fmla="*/ 265 w 266"/>
                <a:gd name="T9" fmla="*/ 207 h 208"/>
              </a:gdLst>
              <a:ahLst/>
              <a:cxnLst>
                <a:cxn ang="0">
                  <a:pos x="T0" y="T1"/>
                </a:cxn>
                <a:cxn ang="0">
                  <a:pos x="T2" y="T3"/>
                </a:cxn>
                <a:cxn ang="0">
                  <a:pos x="T4" y="T5"/>
                </a:cxn>
                <a:cxn ang="0">
                  <a:pos x="T6" y="T7"/>
                </a:cxn>
                <a:cxn ang="0">
                  <a:pos x="T8" y="T9"/>
                </a:cxn>
              </a:cxnLst>
              <a:rect l="0" t="0" r="r" b="b"/>
              <a:pathLst>
                <a:path w="266" h="208">
                  <a:moveTo>
                    <a:pt x="265" y="207"/>
                  </a:moveTo>
                  <a:lnTo>
                    <a:pt x="265" y="207"/>
                  </a:lnTo>
                  <a:cubicBezTo>
                    <a:pt x="147" y="207"/>
                    <a:pt x="89" y="207"/>
                    <a:pt x="0" y="207"/>
                  </a:cubicBezTo>
                  <a:cubicBezTo>
                    <a:pt x="60" y="118"/>
                    <a:pt x="118" y="89"/>
                    <a:pt x="177" y="0"/>
                  </a:cubicBezTo>
                  <a:cubicBezTo>
                    <a:pt x="207" y="89"/>
                    <a:pt x="236" y="118"/>
                    <a:pt x="265" y="207"/>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1" name="Freeform 24"/>
            <p:cNvSpPr>
              <a:spLocks noChangeArrowheads="1"/>
            </p:cNvSpPr>
            <p:nvPr/>
          </p:nvSpPr>
          <p:spPr bwMode="gray">
            <a:xfrm>
              <a:off x="4711700" y="3789363"/>
              <a:ext cx="85725" cy="63500"/>
            </a:xfrm>
            <a:custGeom>
              <a:avLst/>
              <a:gdLst>
                <a:gd name="T0" fmla="*/ 60 w 237"/>
                <a:gd name="T1" fmla="*/ 0 h 178"/>
                <a:gd name="T2" fmla="*/ 60 w 237"/>
                <a:gd name="T3" fmla="*/ 0 h 178"/>
                <a:gd name="T4" fmla="*/ 236 w 237"/>
                <a:gd name="T5" fmla="*/ 177 h 178"/>
                <a:gd name="T6" fmla="*/ 0 w 237"/>
                <a:gd name="T7" fmla="*/ 177 h 178"/>
                <a:gd name="T8" fmla="*/ 60 w 237"/>
                <a:gd name="T9" fmla="*/ 0 h 178"/>
              </a:gdLst>
              <a:ahLst/>
              <a:cxnLst>
                <a:cxn ang="0">
                  <a:pos x="T0" y="T1"/>
                </a:cxn>
                <a:cxn ang="0">
                  <a:pos x="T2" y="T3"/>
                </a:cxn>
                <a:cxn ang="0">
                  <a:pos x="T4" y="T5"/>
                </a:cxn>
                <a:cxn ang="0">
                  <a:pos x="T6" y="T7"/>
                </a:cxn>
                <a:cxn ang="0">
                  <a:pos x="T8" y="T9"/>
                </a:cxn>
              </a:cxnLst>
              <a:rect l="0" t="0" r="r" b="b"/>
              <a:pathLst>
                <a:path w="237" h="178">
                  <a:moveTo>
                    <a:pt x="60" y="0"/>
                  </a:moveTo>
                  <a:lnTo>
                    <a:pt x="60" y="0"/>
                  </a:lnTo>
                  <a:cubicBezTo>
                    <a:pt x="118" y="59"/>
                    <a:pt x="178" y="117"/>
                    <a:pt x="236" y="177"/>
                  </a:cubicBezTo>
                  <a:cubicBezTo>
                    <a:pt x="148" y="177"/>
                    <a:pt x="89" y="177"/>
                    <a:pt x="0" y="177"/>
                  </a:cubicBezTo>
                  <a:cubicBezTo>
                    <a:pt x="0" y="117"/>
                    <a:pt x="31" y="59"/>
                    <a:pt x="60" y="0"/>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2" name="Freeform 25"/>
            <p:cNvSpPr>
              <a:spLocks noChangeArrowheads="1"/>
            </p:cNvSpPr>
            <p:nvPr/>
          </p:nvSpPr>
          <p:spPr bwMode="gray">
            <a:xfrm>
              <a:off x="4711700" y="3916363"/>
              <a:ext cx="96838" cy="63500"/>
            </a:xfrm>
            <a:custGeom>
              <a:avLst/>
              <a:gdLst>
                <a:gd name="T0" fmla="*/ 266 w 267"/>
                <a:gd name="T1" fmla="*/ 0 h 178"/>
                <a:gd name="T2" fmla="*/ 266 w 267"/>
                <a:gd name="T3" fmla="*/ 0 h 178"/>
                <a:gd name="T4" fmla="*/ 60 w 267"/>
                <a:gd name="T5" fmla="*/ 177 h 178"/>
                <a:gd name="T6" fmla="*/ 0 w 267"/>
                <a:gd name="T7" fmla="*/ 0 h 178"/>
                <a:gd name="T8" fmla="*/ 266 w 267"/>
                <a:gd name="T9" fmla="*/ 0 h 178"/>
              </a:gdLst>
              <a:ahLst/>
              <a:cxnLst>
                <a:cxn ang="0">
                  <a:pos x="T0" y="T1"/>
                </a:cxn>
                <a:cxn ang="0">
                  <a:pos x="T2" y="T3"/>
                </a:cxn>
                <a:cxn ang="0">
                  <a:pos x="T4" y="T5"/>
                </a:cxn>
                <a:cxn ang="0">
                  <a:pos x="T6" y="T7"/>
                </a:cxn>
                <a:cxn ang="0">
                  <a:pos x="T8" y="T9"/>
                </a:cxn>
              </a:cxnLst>
              <a:rect l="0" t="0" r="r" b="b"/>
              <a:pathLst>
                <a:path w="267" h="178">
                  <a:moveTo>
                    <a:pt x="266" y="0"/>
                  </a:moveTo>
                  <a:lnTo>
                    <a:pt x="266" y="0"/>
                  </a:lnTo>
                  <a:cubicBezTo>
                    <a:pt x="178" y="60"/>
                    <a:pt x="118" y="118"/>
                    <a:pt x="60" y="177"/>
                  </a:cubicBezTo>
                  <a:cubicBezTo>
                    <a:pt x="31" y="118"/>
                    <a:pt x="0" y="60"/>
                    <a:pt x="0" y="0"/>
                  </a:cubicBezTo>
                  <a:cubicBezTo>
                    <a:pt x="89" y="0"/>
                    <a:pt x="148" y="0"/>
                    <a:pt x="266" y="0"/>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3" name="Freeform 26"/>
            <p:cNvSpPr>
              <a:spLocks noChangeArrowheads="1"/>
            </p:cNvSpPr>
            <p:nvPr/>
          </p:nvSpPr>
          <p:spPr bwMode="gray">
            <a:xfrm>
              <a:off x="4784725" y="3959225"/>
              <a:ext cx="63500" cy="95250"/>
            </a:xfrm>
            <a:custGeom>
              <a:avLst/>
              <a:gdLst>
                <a:gd name="T0" fmla="*/ 0 w 177"/>
                <a:gd name="T1" fmla="*/ 206 h 266"/>
                <a:gd name="T2" fmla="*/ 0 w 177"/>
                <a:gd name="T3" fmla="*/ 206 h 266"/>
                <a:gd name="T4" fmla="*/ 176 w 177"/>
                <a:gd name="T5" fmla="*/ 0 h 266"/>
                <a:gd name="T6" fmla="*/ 176 w 177"/>
                <a:gd name="T7" fmla="*/ 265 h 266"/>
                <a:gd name="T8" fmla="*/ 0 w 177"/>
                <a:gd name="T9" fmla="*/ 206 h 266"/>
              </a:gdLst>
              <a:ahLst/>
              <a:cxnLst>
                <a:cxn ang="0">
                  <a:pos x="T0" y="T1"/>
                </a:cxn>
                <a:cxn ang="0">
                  <a:pos x="T2" y="T3"/>
                </a:cxn>
                <a:cxn ang="0">
                  <a:pos x="T4" y="T5"/>
                </a:cxn>
                <a:cxn ang="0">
                  <a:pos x="T6" y="T7"/>
                </a:cxn>
                <a:cxn ang="0">
                  <a:pos x="T8" y="T9"/>
                </a:cxn>
              </a:cxnLst>
              <a:rect l="0" t="0" r="r" b="b"/>
              <a:pathLst>
                <a:path w="177" h="266">
                  <a:moveTo>
                    <a:pt x="0" y="206"/>
                  </a:moveTo>
                  <a:lnTo>
                    <a:pt x="0" y="206"/>
                  </a:lnTo>
                  <a:cubicBezTo>
                    <a:pt x="59" y="118"/>
                    <a:pt x="88" y="59"/>
                    <a:pt x="176" y="0"/>
                  </a:cubicBezTo>
                  <a:cubicBezTo>
                    <a:pt x="176" y="89"/>
                    <a:pt x="176" y="147"/>
                    <a:pt x="176" y="265"/>
                  </a:cubicBezTo>
                  <a:cubicBezTo>
                    <a:pt x="88" y="236"/>
                    <a:pt x="59" y="206"/>
                    <a:pt x="0" y="206"/>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4" name="Freeform 27"/>
            <p:cNvSpPr>
              <a:spLocks noChangeArrowheads="1"/>
            </p:cNvSpPr>
            <p:nvPr/>
          </p:nvSpPr>
          <p:spPr bwMode="gray">
            <a:xfrm>
              <a:off x="4911725" y="3959225"/>
              <a:ext cx="53975" cy="95250"/>
            </a:xfrm>
            <a:custGeom>
              <a:avLst/>
              <a:gdLst>
                <a:gd name="T0" fmla="*/ 0 w 148"/>
                <a:gd name="T1" fmla="*/ 0 h 266"/>
                <a:gd name="T2" fmla="*/ 0 w 148"/>
                <a:gd name="T3" fmla="*/ 0 h 266"/>
                <a:gd name="T4" fmla="*/ 147 w 148"/>
                <a:gd name="T5" fmla="*/ 177 h 266"/>
                <a:gd name="T6" fmla="*/ 0 w 148"/>
                <a:gd name="T7" fmla="*/ 265 h 266"/>
                <a:gd name="T8" fmla="*/ 0 w 148"/>
                <a:gd name="T9" fmla="*/ 0 h 266"/>
              </a:gdLst>
              <a:ahLst/>
              <a:cxnLst>
                <a:cxn ang="0">
                  <a:pos x="T0" y="T1"/>
                </a:cxn>
                <a:cxn ang="0">
                  <a:pos x="T2" y="T3"/>
                </a:cxn>
                <a:cxn ang="0">
                  <a:pos x="T4" y="T5"/>
                </a:cxn>
                <a:cxn ang="0">
                  <a:pos x="T6" y="T7"/>
                </a:cxn>
                <a:cxn ang="0">
                  <a:pos x="T8" y="T9"/>
                </a:cxn>
              </a:cxnLst>
              <a:rect l="0" t="0" r="r" b="b"/>
              <a:pathLst>
                <a:path w="148" h="266">
                  <a:moveTo>
                    <a:pt x="0" y="0"/>
                  </a:moveTo>
                  <a:lnTo>
                    <a:pt x="0" y="0"/>
                  </a:lnTo>
                  <a:cubicBezTo>
                    <a:pt x="59" y="59"/>
                    <a:pt x="89" y="118"/>
                    <a:pt x="147" y="177"/>
                  </a:cubicBezTo>
                  <a:cubicBezTo>
                    <a:pt x="118" y="206"/>
                    <a:pt x="59" y="236"/>
                    <a:pt x="0" y="265"/>
                  </a:cubicBezTo>
                  <a:cubicBezTo>
                    <a:pt x="0" y="177"/>
                    <a:pt x="0" y="89"/>
                    <a:pt x="0" y="0"/>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5" name="Freeform 28"/>
            <p:cNvSpPr>
              <a:spLocks noChangeArrowheads="1"/>
            </p:cNvSpPr>
            <p:nvPr/>
          </p:nvSpPr>
          <p:spPr bwMode="gray">
            <a:xfrm>
              <a:off x="4848225" y="3852863"/>
              <a:ext cx="53975" cy="53975"/>
            </a:xfrm>
            <a:custGeom>
              <a:avLst/>
              <a:gdLst>
                <a:gd name="T0" fmla="*/ 59 w 148"/>
                <a:gd name="T1" fmla="*/ 0 h 148"/>
                <a:gd name="T2" fmla="*/ 59 w 148"/>
                <a:gd name="T3" fmla="*/ 0 h 148"/>
                <a:gd name="T4" fmla="*/ 147 w 148"/>
                <a:gd name="T5" fmla="*/ 88 h 148"/>
                <a:gd name="T6" fmla="*/ 59 w 148"/>
                <a:gd name="T7" fmla="*/ 147 h 148"/>
                <a:gd name="T8" fmla="*/ 0 w 148"/>
                <a:gd name="T9" fmla="*/ 88 h 148"/>
                <a:gd name="T10" fmla="*/ 59 w 148"/>
                <a:gd name="T11" fmla="*/ 0 h 148"/>
              </a:gdLst>
              <a:ahLst/>
              <a:cxnLst>
                <a:cxn ang="0">
                  <a:pos x="T0" y="T1"/>
                </a:cxn>
                <a:cxn ang="0">
                  <a:pos x="T2" y="T3"/>
                </a:cxn>
                <a:cxn ang="0">
                  <a:pos x="T4" y="T5"/>
                </a:cxn>
                <a:cxn ang="0">
                  <a:pos x="T6" y="T7"/>
                </a:cxn>
                <a:cxn ang="0">
                  <a:pos x="T8" y="T9"/>
                </a:cxn>
                <a:cxn ang="0">
                  <a:pos x="T10" y="T11"/>
                </a:cxn>
              </a:cxnLst>
              <a:rect l="0" t="0" r="r" b="b"/>
              <a:pathLst>
                <a:path w="148" h="148">
                  <a:moveTo>
                    <a:pt x="59" y="0"/>
                  </a:moveTo>
                  <a:lnTo>
                    <a:pt x="59" y="0"/>
                  </a:lnTo>
                  <a:cubicBezTo>
                    <a:pt x="117" y="29"/>
                    <a:pt x="147" y="58"/>
                    <a:pt x="147" y="88"/>
                  </a:cubicBezTo>
                  <a:cubicBezTo>
                    <a:pt x="117" y="88"/>
                    <a:pt x="88" y="118"/>
                    <a:pt x="59" y="147"/>
                  </a:cubicBezTo>
                  <a:cubicBezTo>
                    <a:pt x="59" y="118"/>
                    <a:pt x="0" y="118"/>
                    <a:pt x="0" y="88"/>
                  </a:cubicBezTo>
                  <a:cubicBezTo>
                    <a:pt x="0" y="58"/>
                    <a:pt x="29" y="29"/>
                    <a:pt x="59" y="0"/>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26" name="Freeform 29"/>
          <p:cNvSpPr>
            <a:spLocks noChangeArrowheads="1"/>
          </p:cNvSpPr>
          <p:nvPr/>
        </p:nvSpPr>
        <p:spPr bwMode="gray">
          <a:xfrm>
            <a:off x="2058970" y="1614488"/>
            <a:ext cx="835959" cy="1129249"/>
          </a:xfrm>
          <a:custGeom>
            <a:avLst/>
            <a:gdLst>
              <a:gd name="T0" fmla="*/ 4447 w 4448"/>
              <a:gd name="T1" fmla="*/ 3004 h 6009"/>
              <a:gd name="T2" fmla="*/ 4447 w 4448"/>
              <a:gd name="T3" fmla="*/ 3004 h 6009"/>
              <a:gd name="T4" fmla="*/ 4447 w 4448"/>
              <a:gd name="T5" fmla="*/ 5713 h 6009"/>
              <a:gd name="T6" fmla="*/ 4182 w 4448"/>
              <a:gd name="T7" fmla="*/ 6008 h 6009"/>
              <a:gd name="T8" fmla="*/ 265 w 4448"/>
              <a:gd name="T9" fmla="*/ 6008 h 6009"/>
              <a:gd name="T10" fmla="*/ 0 w 4448"/>
              <a:gd name="T11" fmla="*/ 5713 h 6009"/>
              <a:gd name="T12" fmla="*/ 0 w 4448"/>
              <a:gd name="T13" fmla="*/ 265 h 6009"/>
              <a:gd name="T14" fmla="*/ 265 w 4448"/>
              <a:gd name="T15" fmla="*/ 0 h 6009"/>
              <a:gd name="T16" fmla="*/ 4182 w 4448"/>
              <a:gd name="T17" fmla="*/ 0 h 6009"/>
              <a:gd name="T18" fmla="*/ 4447 w 4448"/>
              <a:gd name="T19" fmla="*/ 265 h 6009"/>
              <a:gd name="T20" fmla="*/ 4447 w 4448"/>
              <a:gd name="T21" fmla="*/ 3004 h 6009"/>
              <a:gd name="T22" fmla="*/ 441 w 4448"/>
              <a:gd name="T23" fmla="*/ 471 h 6009"/>
              <a:gd name="T24" fmla="*/ 441 w 4448"/>
              <a:gd name="T25" fmla="*/ 471 h 6009"/>
              <a:gd name="T26" fmla="*/ 441 w 4448"/>
              <a:gd name="T27" fmla="*/ 5242 h 6009"/>
              <a:gd name="T28" fmla="*/ 3976 w 4448"/>
              <a:gd name="T29" fmla="*/ 5242 h 6009"/>
              <a:gd name="T30" fmla="*/ 3976 w 4448"/>
              <a:gd name="T31" fmla="*/ 471 h 6009"/>
              <a:gd name="T32" fmla="*/ 441 w 4448"/>
              <a:gd name="T33" fmla="*/ 471 h 6009"/>
              <a:gd name="T34" fmla="*/ 2268 w 4448"/>
              <a:gd name="T35" fmla="*/ 5419 h 6009"/>
              <a:gd name="T36" fmla="*/ 2268 w 4448"/>
              <a:gd name="T37" fmla="*/ 5419 h 6009"/>
              <a:gd name="T38" fmla="*/ 2061 w 4448"/>
              <a:gd name="T39" fmla="*/ 5655 h 6009"/>
              <a:gd name="T40" fmla="*/ 2268 w 4448"/>
              <a:gd name="T41" fmla="*/ 5890 h 6009"/>
              <a:gd name="T42" fmla="*/ 2503 w 4448"/>
              <a:gd name="T43" fmla="*/ 5655 h 6009"/>
              <a:gd name="T44" fmla="*/ 2268 w 4448"/>
              <a:gd name="T45" fmla="*/ 5419 h 6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48" h="6009">
                <a:moveTo>
                  <a:pt x="4447" y="3004"/>
                </a:moveTo>
                <a:lnTo>
                  <a:pt x="4447" y="3004"/>
                </a:lnTo>
                <a:cubicBezTo>
                  <a:pt x="4447" y="3916"/>
                  <a:pt x="4447" y="4830"/>
                  <a:pt x="4447" y="5713"/>
                </a:cubicBezTo>
                <a:cubicBezTo>
                  <a:pt x="4447" y="5890"/>
                  <a:pt x="4359" y="6008"/>
                  <a:pt x="4182" y="6008"/>
                </a:cubicBezTo>
                <a:cubicBezTo>
                  <a:pt x="2857" y="6008"/>
                  <a:pt x="1561" y="6008"/>
                  <a:pt x="265" y="6008"/>
                </a:cubicBezTo>
                <a:cubicBezTo>
                  <a:pt x="118" y="6008"/>
                  <a:pt x="0" y="5890"/>
                  <a:pt x="0" y="5713"/>
                </a:cubicBezTo>
                <a:cubicBezTo>
                  <a:pt x="0" y="3916"/>
                  <a:pt x="0" y="2092"/>
                  <a:pt x="0" y="265"/>
                </a:cubicBezTo>
                <a:cubicBezTo>
                  <a:pt x="0" y="89"/>
                  <a:pt x="88" y="0"/>
                  <a:pt x="265" y="0"/>
                </a:cubicBezTo>
                <a:cubicBezTo>
                  <a:pt x="1561" y="0"/>
                  <a:pt x="2857" y="0"/>
                  <a:pt x="4182" y="0"/>
                </a:cubicBezTo>
                <a:cubicBezTo>
                  <a:pt x="4329" y="0"/>
                  <a:pt x="4447" y="118"/>
                  <a:pt x="4447" y="265"/>
                </a:cubicBezTo>
                <a:cubicBezTo>
                  <a:pt x="4447" y="1178"/>
                  <a:pt x="4447" y="2092"/>
                  <a:pt x="4447" y="3004"/>
                </a:cubicBezTo>
                <a:close/>
                <a:moveTo>
                  <a:pt x="441" y="471"/>
                </a:moveTo>
                <a:lnTo>
                  <a:pt x="441" y="471"/>
                </a:lnTo>
                <a:cubicBezTo>
                  <a:pt x="441" y="2061"/>
                  <a:pt x="441" y="3652"/>
                  <a:pt x="441" y="5242"/>
                </a:cubicBezTo>
                <a:cubicBezTo>
                  <a:pt x="1619" y="5242"/>
                  <a:pt x="2797" y="5242"/>
                  <a:pt x="3976" y="5242"/>
                </a:cubicBezTo>
                <a:cubicBezTo>
                  <a:pt x="3976" y="3652"/>
                  <a:pt x="3976" y="2061"/>
                  <a:pt x="3976" y="471"/>
                </a:cubicBezTo>
                <a:cubicBezTo>
                  <a:pt x="2797" y="471"/>
                  <a:pt x="1619" y="471"/>
                  <a:pt x="441" y="471"/>
                </a:cubicBezTo>
                <a:close/>
                <a:moveTo>
                  <a:pt x="2268" y="5419"/>
                </a:moveTo>
                <a:lnTo>
                  <a:pt x="2268" y="5419"/>
                </a:lnTo>
                <a:cubicBezTo>
                  <a:pt x="2150" y="5419"/>
                  <a:pt x="2061" y="5537"/>
                  <a:pt x="2061" y="5655"/>
                </a:cubicBezTo>
                <a:cubicBezTo>
                  <a:pt x="2032" y="5772"/>
                  <a:pt x="2150" y="5890"/>
                  <a:pt x="2268" y="5890"/>
                </a:cubicBezTo>
                <a:cubicBezTo>
                  <a:pt x="2385" y="5890"/>
                  <a:pt x="2503" y="5772"/>
                  <a:pt x="2503" y="5655"/>
                </a:cubicBezTo>
                <a:cubicBezTo>
                  <a:pt x="2503" y="5537"/>
                  <a:pt x="2415" y="5419"/>
                  <a:pt x="2268" y="5419"/>
                </a:cubicBezTo>
                <a:close/>
              </a:path>
            </a:pathLst>
          </a:custGeom>
          <a:solidFill>
            <a:schemeClr val="accent3"/>
          </a:solidFill>
          <a:ln>
            <a:noFill/>
          </a:ln>
          <a:effectLst/>
        </p:spPr>
        <p:txBody>
          <a:bodyPr wrap="none" anchor="ctr"/>
          <a:lstStyle/>
          <a:p>
            <a:endParaRPr lang="en-US" dirty="0"/>
          </a:p>
        </p:txBody>
      </p:sp>
      <p:grpSp>
        <p:nvGrpSpPr>
          <p:cNvPr id="10" name="Group 9"/>
          <p:cNvGrpSpPr/>
          <p:nvPr/>
        </p:nvGrpSpPr>
        <p:grpSpPr bwMode="gray">
          <a:xfrm>
            <a:off x="3287426" y="2972158"/>
            <a:ext cx="827335" cy="1168061"/>
            <a:chOff x="4341812" y="658812"/>
            <a:chExt cx="1314450" cy="1855788"/>
          </a:xfrm>
        </p:grpSpPr>
        <p:sp>
          <p:nvSpPr>
            <p:cNvPr id="127" name="Freeform 30"/>
            <p:cNvSpPr>
              <a:spLocks noChangeArrowheads="1"/>
            </p:cNvSpPr>
            <p:nvPr/>
          </p:nvSpPr>
          <p:spPr bwMode="gray">
            <a:xfrm>
              <a:off x="4341812" y="1019175"/>
              <a:ext cx="1314450" cy="1495425"/>
            </a:xfrm>
            <a:custGeom>
              <a:avLst/>
              <a:gdLst>
                <a:gd name="T0" fmla="*/ 0 w 3653"/>
                <a:gd name="T1" fmla="*/ 0 h 4154"/>
                <a:gd name="T2" fmla="*/ 0 w 3653"/>
                <a:gd name="T3" fmla="*/ 0 h 4154"/>
                <a:gd name="T4" fmla="*/ 3652 w 3653"/>
                <a:gd name="T5" fmla="*/ 0 h 4154"/>
                <a:gd name="T6" fmla="*/ 3623 w 3653"/>
                <a:gd name="T7" fmla="*/ 353 h 4154"/>
                <a:gd name="T8" fmla="*/ 3563 w 3653"/>
                <a:gd name="T9" fmla="*/ 1296 h 4154"/>
                <a:gd name="T10" fmla="*/ 3476 w 3653"/>
                <a:gd name="T11" fmla="*/ 2208 h 4154"/>
                <a:gd name="T12" fmla="*/ 3387 w 3653"/>
                <a:gd name="T13" fmla="*/ 3004 h 4154"/>
                <a:gd name="T14" fmla="*/ 3328 w 3653"/>
                <a:gd name="T15" fmla="*/ 3681 h 4154"/>
                <a:gd name="T16" fmla="*/ 3299 w 3653"/>
                <a:gd name="T17" fmla="*/ 3740 h 4154"/>
                <a:gd name="T18" fmla="*/ 1885 w 3653"/>
                <a:gd name="T19" fmla="*/ 4122 h 4154"/>
                <a:gd name="T20" fmla="*/ 1797 w 3653"/>
                <a:gd name="T21" fmla="*/ 4153 h 4154"/>
                <a:gd name="T22" fmla="*/ 383 w 3653"/>
                <a:gd name="T23" fmla="*/ 3740 h 4154"/>
                <a:gd name="T24" fmla="*/ 324 w 3653"/>
                <a:gd name="T25" fmla="*/ 3681 h 4154"/>
                <a:gd name="T26" fmla="*/ 295 w 3653"/>
                <a:gd name="T27" fmla="*/ 3151 h 4154"/>
                <a:gd name="T28" fmla="*/ 206 w 3653"/>
                <a:gd name="T29" fmla="*/ 2326 h 4154"/>
                <a:gd name="T30" fmla="*/ 148 w 3653"/>
                <a:gd name="T31" fmla="*/ 1561 h 4154"/>
                <a:gd name="T32" fmla="*/ 59 w 3653"/>
                <a:gd name="T33" fmla="*/ 619 h 4154"/>
                <a:gd name="T34" fmla="*/ 0 w 3653"/>
                <a:gd name="T35" fmla="*/ 0 h 4154"/>
                <a:gd name="T36" fmla="*/ 2975 w 3653"/>
                <a:gd name="T37" fmla="*/ 766 h 4154"/>
                <a:gd name="T38" fmla="*/ 2975 w 3653"/>
                <a:gd name="T39" fmla="*/ 766 h 4154"/>
                <a:gd name="T40" fmla="*/ 707 w 3653"/>
                <a:gd name="T41" fmla="*/ 766 h 4154"/>
                <a:gd name="T42" fmla="*/ 737 w 3653"/>
                <a:gd name="T43" fmla="*/ 1149 h 4154"/>
                <a:gd name="T44" fmla="*/ 824 w 3653"/>
                <a:gd name="T45" fmla="*/ 2061 h 4154"/>
                <a:gd name="T46" fmla="*/ 884 w 3653"/>
                <a:gd name="T47" fmla="*/ 2150 h 4154"/>
                <a:gd name="T48" fmla="*/ 2327 w 3653"/>
                <a:gd name="T49" fmla="*/ 2150 h 4154"/>
                <a:gd name="T50" fmla="*/ 2415 w 3653"/>
                <a:gd name="T51" fmla="*/ 2150 h 4154"/>
                <a:gd name="T52" fmla="*/ 2356 w 3653"/>
                <a:gd name="T53" fmla="*/ 2708 h 4154"/>
                <a:gd name="T54" fmla="*/ 2298 w 3653"/>
                <a:gd name="T55" fmla="*/ 2739 h 4154"/>
                <a:gd name="T56" fmla="*/ 1856 w 3653"/>
                <a:gd name="T57" fmla="*/ 2856 h 4154"/>
                <a:gd name="T58" fmla="*/ 1797 w 3653"/>
                <a:gd name="T59" fmla="*/ 2856 h 4154"/>
                <a:gd name="T60" fmla="*/ 1413 w 3653"/>
                <a:gd name="T61" fmla="*/ 2768 h 4154"/>
                <a:gd name="T62" fmla="*/ 1326 w 3653"/>
                <a:gd name="T63" fmla="*/ 2650 h 4154"/>
                <a:gd name="T64" fmla="*/ 1326 w 3653"/>
                <a:gd name="T65" fmla="*/ 2621 h 4154"/>
                <a:gd name="T66" fmla="*/ 1296 w 3653"/>
                <a:gd name="T67" fmla="*/ 2355 h 4154"/>
                <a:gd name="T68" fmla="*/ 855 w 3653"/>
                <a:gd name="T69" fmla="*/ 2355 h 4154"/>
                <a:gd name="T70" fmla="*/ 855 w 3653"/>
                <a:gd name="T71" fmla="*/ 2414 h 4154"/>
                <a:gd name="T72" fmla="*/ 884 w 3653"/>
                <a:gd name="T73" fmla="*/ 3062 h 4154"/>
                <a:gd name="T74" fmla="*/ 942 w 3653"/>
                <a:gd name="T75" fmla="*/ 3092 h 4154"/>
                <a:gd name="T76" fmla="*/ 1826 w 3653"/>
                <a:gd name="T77" fmla="*/ 3357 h 4154"/>
                <a:gd name="T78" fmla="*/ 1885 w 3653"/>
                <a:gd name="T79" fmla="*/ 3328 h 4154"/>
                <a:gd name="T80" fmla="*/ 2651 w 3653"/>
                <a:gd name="T81" fmla="*/ 3121 h 4154"/>
                <a:gd name="T82" fmla="*/ 2798 w 3653"/>
                <a:gd name="T83" fmla="*/ 2944 h 4154"/>
                <a:gd name="T84" fmla="*/ 2887 w 3653"/>
                <a:gd name="T85" fmla="*/ 2002 h 4154"/>
                <a:gd name="T86" fmla="*/ 2887 w 3653"/>
                <a:gd name="T87" fmla="*/ 1678 h 4154"/>
                <a:gd name="T88" fmla="*/ 2857 w 3653"/>
                <a:gd name="T89" fmla="*/ 1678 h 4154"/>
                <a:gd name="T90" fmla="*/ 1856 w 3653"/>
                <a:gd name="T91" fmla="*/ 1678 h 4154"/>
                <a:gd name="T92" fmla="*/ 1266 w 3653"/>
                <a:gd name="T93" fmla="*/ 1707 h 4154"/>
                <a:gd name="T94" fmla="*/ 1237 w 3653"/>
                <a:gd name="T95" fmla="*/ 1649 h 4154"/>
                <a:gd name="T96" fmla="*/ 1208 w 3653"/>
                <a:gd name="T97" fmla="*/ 1413 h 4154"/>
                <a:gd name="T98" fmla="*/ 1178 w 3653"/>
                <a:gd name="T99" fmla="*/ 1208 h 4154"/>
                <a:gd name="T100" fmla="*/ 2945 w 3653"/>
                <a:gd name="T101" fmla="*/ 1208 h 4154"/>
                <a:gd name="T102" fmla="*/ 2975 w 3653"/>
                <a:gd name="T103" fmla="*/ 766 h 4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53" h="4154">
                  <a:moveTo>
                    <a:pt x="0" y="0"/>
                  </a:moveTo>
                  <a:lnTo>
                    <a:pt x="0" y="0"/>
                  </a:lnTo>
                  <a:cubicBezTo>
                    <a:pt x="1237" y="0"/>
                    <a:pt x="2445" y="0"/>
                    <a:pt x="3652" y="0"/>
                  </a:cubicBezTo>
                  <a:cubicBezTo>
                    <a:pt x="3652" y="117"/>
                    <a:pt x="3652" y="235"/>
                    <a:pt x="3623" y="353"/>
                  </a:cubicBezTo>
                  <a:cubicBezTo>
                    <a:pt x="3594" y="677"/>
                    <a:pt x="3594" y="1001"/>
                    <a:pt x="3563" y="1296"/>
                  </a:cubicBezTo>
                  <a:cubicBezTo>
                    <a:pt x="3534" y="1620"/>
                    <a:pt x="3505" y="1914"/>
                    <a:pt x="3476" y="2208"/>
                  </a:cubicBezTo>
                  <a:cubicBezTo>
                    <a:pt x="3446" y="2473"/>
                    <a:pt x="3416" y="2739"/>
                    <a:pt x="3387" y="3004"/>
                  </a:cubicBezTo>
                  <a:cubicBezTo>
                    <a:pt x="3387" y="3239"/>
                    <a:pt x="3358" y="3475"/>
                    <a:pt x="3328" y="3681"/>
                  </a:cubicBezTo>
                  <a:cubicBezTo>
                    <a:pt x="3328" y="3740"/>
                    <a:pt x="3328" y="3740"/>
                    <a:pt x="3299" y="3740"/>
                  </a:cubicBezTo>
                  <a:cubicBezTo>
                    <a:pt x="2827" y="3887"/>
                    <a:pt x="2356" y="4005"/>
                    <a:pt x="1885" y="4122"/>
                  </a:cubicBezTo>
                  <a:cubicBezTo>
                    <a:pt x="1856" y="4153"/>
                    <a:pt x="1826" y="4153"/>
                    <a:pt x="1797" y="4153"/>
                  </a:cubicBezTo>
                  <a:cubicBezTo>
                    <a:pt x="1326" y="4005"/>
                    <a:pt x="855" y="3887"/>
                    <a:pt x="383" y="3740"/>
                  </a:cubicBezTo>
                  <a:cubicBezTo>
                    <a:pt x="353" y="3740"/>
                    <a:pt x="353" y="3710"/>
                    <a:pt x="324" y="3681"/>
                  </a:cubicBezTo>
                  <a:cubicBezTo>
                    <a:pt x="324" y="3504"/>
                    <a:pt x="295" y="3328"/>
                    <a:pt x="295" y="3151"/>
                  </a:cubicBezTo>
                  <a:cubicBezTo>
                    <a:pt x="265" y="2856"/>
                    <a:pt x="235" y="2591"/>
                    <a:pt x="206" y="2326"/>
                  </a:cubicBezTo>
                  <a:cubicBezTo>
                    <a:pt x="206" y="2061"/>
                    <a:pt x="177" y="1796"/>
                    <a:pt x="148" y="1561"/>
                  </a:cubicBezTo>
                  <a:cubicBezTo>
                    <a:pt x="117" y="1237"/>
                    <a:pt x="88" y="913"/>
                    <a:pt x="59" y="619"/>
                  </a:cubicBezTo>
                  <a:cubicBezTo>
                    <a:pt x="59" y="412"/>
                    <a:pt x="30" y="206"/>
                    <a:pt x="0" y="0"/>
                  </a:cubicBezTo>
                  <a:close/>
                  <a:moveTo>
                    <a:pt x="2975" y="766"/>
                  </a:moveTo>
                  <a:lnTo>
                    <a:pt x="2975" y="766"/>
                  </a:lnTo>
                  <a:cubicBezTo>
                    <a:pt x="2209" y="766"/>
                    <a:pt x="1473" y="766"/>
                    <a:pt x="707" y="766"/>
                  </a:cubicBezTo>
                  <a:cubicBezTo>
                    <a:pt x="707" y="884"/>
                    <a:pt x="707" y="1001"/>
                    <a:pt x="737" y="1149"/>
                  </a:cubicBezTo>
                  <a:cubicBezTo>
                    <a:pt x="766" y="1444"/>
                    <a:pt x="795" y="1766"/>
                    <a:pt x="824" y="2061"/>
                  </a:cubicBezTo>
                  <a:cubicBezTo>
                    <a:pt x="824" y="2119"/>
                    <a:pt x="824" y="2150"/>
                    <a:pt x="884" y="2150"/>
                  </a:cubicBezTo>
                  <a:cubicBezTo>
                    <a:pt x="1355" y="2150"/>
                    <a:pt x="1856" y="2150"/>
                    <a:pt x="2327" y="2150"/>
                  </a:cubicBezTo>
                  <a:cubicBezTo>
                    <a:pt x="2356" y="2150"/>
                    <a:pt x="2386" y="2150"/>
                    <a:pt x="2415" y="2150"/>
                  </a:cubicBezTo>
                  <a:cubicBezTo>
                    <a:pt x="2386" y="2355"/>
                    <a:pt x="2356" y="2532"/>
                    <a:pt x="2356" y="2708"/>
                  </a:cubicBezTo>
                  <a:cubicBezTo>
                    <a:pt x="2356" y="2739"/>
                    <a:pt x="2327" y="2739"/>
                    <a:pt x="2298" y="2739"/>
                  </a:cubicBezTo>
                  <a:cubicBezTo>
                    <a:pt x="2151" y="2797"/>
                    <a:pt x="2003" y="2826"/>
                    <a:pt x="1856" y="2856"/>
                  </a:cubicBezTo>
                  <a:cubicBezTo>
                    <a:pt x="1856" y="2886"/>
                    <a:pt x="1826" y="2886"/>
                    <a:pt x="1797" y="2856"/>
                  </a:cubicBezTo>
                  <a:cubicBezTo>
                    <a:pt x="1679" y="2826"/>
                    <a:pt x="1531" y="2797"/>
                    <a:pt x="1413" y="2768"/>
                  </a:cubicBezTo>
                  <a:cubicBezTo>
                    <a:pt x="1326" y="2739"/>
                    <a:pt x="1326" y="2739"/>
                    <a:pt x="1326" y="2650"/>
                  </a:cubicBezTo>
                  <a:lnTo>
                    <a:pt x="1326" y="2621"/>
                  </a:lnTo>
                  <a:cubicBezTo>
                    <a:pt x="1296" y="2532"/>
                    <a:pt x="1296" y="2444"/>
                    <a:pt x="1296" y="2355"/>
                  </a:cubicBezTo>
                  <a:cubicBezTo>
                    <a:pt x="1149" y="2355"/>
                    <a:pt x="1002" y="2355"/>
                    <a:pt x="855" y="2355"/>
                  </a:cubicBezTo>
                  <a:cubicBezTo>
                    <a:pt x="855" y="2385"/>
                    <a:pt x="855" y="2385"/>
                    <a:pt x="855" y="2414"/>
                  </a:cubicBezTo>
                  <a:cubicBezTo>
                    <a:pt x="855" y="2621"/>
                    <a:pt x="884" y="2826"/>
                    <a:pt x="884" y="3062"/>
                  </a:cubicBezTo>
                  <a:cubicBezTo>
                    <a:pt x="913" y="3092"/>
                    <a:pt x="913" y="3092"/>
                    <a:pt x="942" y="3092"/>
                  </a:cubicBezTo>
                  <a:cubicBezTo>
                    <a:pt x="1237" y="3180"/>
                    <a:pt x="1531" y="3268"/>
                    <a:pt x="1826" y="3357"/>
                  </a:cubicBezTo>
                  <a:cubicBezTo>
                    <a:pt x="1826" y="3357"/>
                    <a:pt x="1856" y="3357"/>
                    <a:pt x="1885" y="3328"/>
                  </a:cubicBezTo>
                  <a:cubicBezTo>
                    <a:pt x="2151" y="3268"/>
                    <a:pt x="2386" y="3210"/>
                    <a:pt x="2651" y="3121"/>
                  </a:cubicBezTo>
                  <a:cubicBezTo>
                    <a:pt x="2769" y="3092"/>
                    <a:pt x="2769" y="3092"/>
                    <a:pt x="2798" y="2944"/>
                  </a:cubicBezTo>
                  <a:cubicBezTo>
                    <a:pt x="2827" y="2650"/>
                    <a:pt x="2857" y="2326"/>
                    <a:pt x="2887" y="2002"/>
                  </a:cubicBezTo>
                  <a:cubicBezTo>
                    <a:pt x="2887" y="1914"/>
                    <a:pt x="2887" y="1796"/>
                    <a:pt x="2887" y="1678"/>
                  </a:cubicBezTo>
                  <a:cubicBezTo>
                    <a:pt x="2887" y="1678"/>
                    <a:pt x="2887" y="1678"/>
                    <a:pt x="2857" y="1678"/>
                  </a:cubicBezTo>
                  <a:cubicBezTo>
                    <a:pt x="2533" y="1678"/>
                    <a:pt x="2209" y="1678"/>
                    <a:pt x="1856" y="1678"/>
                  </a:cubicBezTo>
                  <a:cubicBezTo>
                    <a:pt x="1679" y="1678"/>
                    <a:pt x="1473" y="1678"/>
                    <a:pt x="1266" y="1707"/>
                  </a:cubicBezTo>
                  <a:cubicBezTo>
                    <a:pt x="1237" y="1707"/>
                    <a:pt x="1237" y="1678"/>
                    <a:pt x="1237" y="1649"/>
                  </a:cubicBezTo>
                  <a:cubicBezTo>
                    <a:pt x="1208" y="1561"/>
                    <a:pt x="1208" y="1502"/>
                    <a:pt x="1208" y="1413"/>
                  </a:cubicBezTo>
                  <a:cubicBezTo>
                    <a:pt x="1208" y="1355"/>
                    <a:pt x="1208" y="1296"/>
                    <a:pt x="1178" y="1208"/>
                  </a:cubicBezTo>
                  <a:cubicBezTo>
                    <a:pt x="1767" y="1208"/>
                    <a:pt x="2356" y="1208"/>
                    <a:pt x="2945" y="1208"/>
                  </a:cubicBezTo>
                  <a:cubicBezTo>
                    <a:pt x="2945" y="1060"/>
                    <a:pt x="2975" y="913"/>
                    <a:pt x="2975" y="766"/>
                  </a:cubicBezTo>
                  <a:close/>
                </a:path>
              </a:pathLst>
            </a:custGeom>
            <a:solidFill>
              <a:srgbClr val="FF7700"/>
            </a:solidFill>
            <a:ln>
              <a:noFill/>
            </a:ln>
            <a:effectLst/>
          </p:spPr>
          <p:txBody>
            <a:bodyPr wrap="none" anchor="ctr"/>
            <a:lstStyle/>
            <a:p>
              <a:endParaRPr lang="en-US" dirty="0"/>
            </a:p>
          </p:txBody>
        </p:sp>
        <p:sp>
          <p:nvSpPr>
            <p:cNvPr id="128" name="Freeform 31"/>
            <p:cNvSpPr>
              <a:spLocks noChangeArrowheads="1"/>
            </p:cNvSpPr>
            <p:nvPr/>
          </p:nvSpPr>
          <p:spPr bwMode="gray">
            <a:xfrm>
              <a:off x="5021262" y="658812"/>
              <a:ext cx="276225" cy="255588"/>
            </a:xfrm>
            <a:custGeom>
              <a:avLst/>
              <a:gdLst>
                <a:gd name="T0" fmla="*/ 766 w 767"/>
                <a:gd name="T1" fmla="*/ 0 h 708"/>
                <a:gd name="T2" fmla="*/ 766 w 767"/>
                <a:gd name="T3" fmla="*/ 0 h 708"/>
                <a:gd name="T4" fmla="*/ 766 w 767"/>
                <a:gd name="T5" fmla="*/ 707 h 708"/>
                <a:gd name="T6" fmla="*/ 530 w 767"/>
                <a:gd name="T7" fmla="*/ 707 h 708"/>
                <a:gd name="T8" fmla="*/ 530 w 767"/>
                <a:gd name="T9" fmla="*/ 383 h 708"/>
                <a:gd name="T10" fmla="*/ 530 w 767"/>
                <a:gd name="T11" fmla="*/ 383 h 708"/>
                <a:gd name="T12" fmla="*/ 383 w 767"/>
                <a:gd name="T13" fmla="*/ 619 h 708"/>
                <a:gd name="T14" fmla="*/ 206 w 767"/>
                <a:gd name="T15" fmla="*/ 354 h 708"/>
                <a:gd name="T16" fmla="*/ 206 w 767"/>
                <a:gd name="T17" fmla="*/ 707 h 708"/>
                <a:gd name="T18" fmla="*/ 0 w 767"/>
                <a:gd name="T19" fmla="*/ 707 h 708"/>
                <a:gd name="T20" fmla="*/ 0 w 767"/>
                <a:gd name="T21" fmla="*/ 0 h 708"/>
                <a:gd name="T22" fmla="*/ 206 w 767"/>
                <a:gd name="T23" fmla="*/ 0 h 708"/>
                <a:gd name="T24" fmla="*/ 235 w 767"/>
                <a:gd name="T25" fmla="*/ 30 h 708"/>
                <a:gd name="T26" fmla="*/ 383 w 767"/>
                <a:gd name="T27" fmla="*/ 236 h 708"/>
                <a:gd name="T28" fmla="*/ 501 w 767"/>
                <a:gd name="T29" fmla="*/ 30 h 708"/>
                <a:gd name="T30" fmla="*/ 560 w 767"/>
                <a:gd name="T31" fmla="*/ 0 h 708"/>
                <a:gd name="T32" fmla="*/ 766 w 767"/>
                <a:gd name="T33" fmla="*/ 0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7" h="708">
                  <a:moveTo>
                    <a:pt x="766" y="0"/>
                  </a:moveTo>
                  <a:lnTo>
                    <a:pt x="766" y="0"/>
                  </a:lnTo>
                  <a:cubicBezTo>
                    <a:pt x="766" y="236"/>
                    <a:pt x="766" y="472"/>
                    <a:pt x="766" y="707"/>
                  </a:cubicBezTo>
                  <a:cubicBezTo>
                    <a:pt x="677" y="707"/>
                    <a:pt x="619" y="707"/>
                    <a:pt x="530" y="707"/>
                  </a:cubicBezTo>
                  <a:cubicBezTo>
                    <a:pt x="530" y="590"/>
                    <a:pt x="530" y="472"/>
                    <a:pt x="530" y="383"/>
                  </a:cubicBezTo>
                  <a:lnTo>
                    <a:pt x="530" y="383"/>
                  </a:lnTo>
                  <a:cubicBezTo>
                    <a:pt x="471" y="443"/>
                    <a:pt x="413" y="530"/>
                    <a:pt x="383" y="619"/>
                  </a:cubicBezTo>
                  <a:cubicBezTo>
                    <a:pt x="324" y="530"/>
                    <a:pt x="266" y="443"/>
                    <a:pt x="206" y="354"/>
                  </a:cubicBezTo>
                  <a:cubicBezTo>
                    <a:pt x="206" y="472"/>
                    <a:pt x="206" y="590"/>
                    <a:pt x="206" y="707"/>
                  </a:cubicBezTo>
                  <a:cubicBezTo>
                    <a:pt x="148" y="707"/>
                    <a:pt x="59" y="707"/>
                    <a:pt x="0" y="707"/>
                  </a:cubicBezTo>
                  <a:cubicBezTo>
                    <a:pt x="0" y="472"/>
                    <a:pt x="0" y="236"/>
                    <a:pt x="0" y="0"/>
                  </a:cubicBezTo>
                  <a:cubicBezTo>
                    <a:pt x="59" y="0"/>
                    <a:pt x="148" y="0"/>
                    <a:pt x="206" y="0"/>
                  </a:cubicBezTo>
                  <a:cubicBezTo>
                    <a:pt x="235" y="0"/>
                    <a:pt x="235" y="30"/>
                    <a:pt x="235" y="30"/>
                  </a:cubicBezTo>
                  <a:cubicBezTo>
                    <a:pt x="295" y="88"/>
                    <a:pt x="324" y="177"/>
                    <a:pt x="383" y="236"/>
                  </a:cubicBezTo>
                  <a:cubicBezTo>
                    <a:pt x="413" y="177"/>
                    <a:pt x="471" y="118"/>
                    <a:pt x="501" y="30"/>
                  </a:cubicBezTo>
                  <a:cubicBezTo>
                    <a:pt x="501" y="0"/>
                    <a:pt x="530" y="0"/>
                    <a:pt x="560" y="0"/>
                  </a:cubicBezTo>
                  <a:cubicBezTo>
                    <a:pt x="648" y="0"/>
                    <a:pt x="707" y="0"/>
                    <a:pt x="766" y="0"/>
                  </a:cubicBezTo>
                </a:path>
              </a:pathLst>
            </a:custGeom>
            <a:solidFill>
              <a:srgbClr val="FF7700"/>
            </a:solidFill>
            <a:ln>
              <a:noFill/>
            </a:ln>
            <a:effectLst/>
          </p:spPr>
          <p:txBody>
            <a:bodyPr wrap="none" anchor="ctr"/>
            <a:lstStyle/>
            <a:p>
              <a:endParaRPr lang="en-US" dirty="0"/>
            </a:p>
          </p:txBody>
        </p:sp>
        <p:sp>
          <p:nvSpPr>
            <p:cNvPr id="129" name="Freeform 32"/>
            <p:cNvSpPr>
              <a:spLocks noChangeArrowheads="1"/>
            </p:cNvSpPr>
            <p:nvPr/>
          </p:nvSpPr>
          <p:spPr bwMode="gray">
            <a:xfrm>
              <a:off x="4468812" y="658812"/>
              <a:ext cx="244475" cy="255588"/>
            </a:xfrm>
            <a:custGeom>
              <a:avLst/>
              <a:gdLst>
                <a:gd name="T0" fmla="*/ 442 w 679"/>
                <a:gd name="T1" fmla="*/ 472 h 708"/>
                <a:gd name="T2" fmla="*/ 442 w 679"/>
                <a:gd name="T3" fmla="*/ 472 h 708"/>
                <a:gd name="T4" fmla="*/ 236 w 679"/>
                <a:gd name="T5" fmla="*/ 472 h 708"/>
                <a:gd name="T6" fmla="*/ 236 w 679"/>
                <a:gd name="T7" fmla="*/ 707 h 708"/>
                <a:gd name="T8" fmla="*/ 0 w 679"/>
                <a:gd name="T9" fmla="*/ 707 h 708"/>
                <a:gd name="T10" fmla="*/ 0 w 679"/>
                <a:gd name="T11" fmla="*/ 0 h 708"/>
                <a:gd name="T12" fmla="*/ 236 w 679"/>
                <a:gd name="T13" fmla="*/ 0 h 708"/>
                <a:gd name="T14" fmla="*/ 236 w 679"/>
                <a:gd name="T15" fmla="*/ 236 h 708"/>
                <a:gd name="T16" fmla="*/ 442 w 679"/>
                <a:gd name="T17" fmla="*/ 236 h 708"/>
                <a:gd name="T18" fmla="*/ 442 w 679"/>
                <a:gd name="T19" fmla="*/ 0 h 708"/>
                <a:gd name="T20" fmla="*/ 678 w 679"/>
                <a:gd name="T21" fmla="*/ 0 h 708"/>
                <a:gd name="T22" fmla="*/ 678 w 679"/>
                <a:gd name="T23" fmla="*/ 707 h 708"/>
                <a:gd name="T24" fmla="*/ 442 w 679"/>
                <a:gd name="T25" fmla="*/ 707 h 708"/>
                <a:gd name="T26" fmla="*/ 442 w 679"/>
                <a:gd name="T27" fmla="*/ 472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9" h="708">
                  <a:moveTo>
                    <a:pt x="442" y="472"/>
                  </a:moveTo>
                  <a:lnTo>
                    <a:pt x="442" y="472"/>
                  </a:lnTo>
                  <a:cubicBezTo>
                    <a:pt x="354" y="472"/>
                    <a:pt x="295" y="472"/>
                    <a:pt x="236" y="472"/>
                  </a:cubicBezTo>
                  <a:cubicBezTo>
                    <a:pt x="236" y="530"/>
                    <a:pt x="236" y="619"/>
                    <a:pt x="236" y="707"/>
                  </a:cubicBezTo>
                  <a:cubicBezTo>
                    <a:pt x="148" y="707"/>
                    <a:pt x="59" y="707"/>
                    <a:pt x="0" y="707"/>
                  </a:cubicBezTo>
                  <a:cubicBezTo>
                    <a:pt x="0" y="472"/>
                    <a:pt x="0" y="236"/>
                    <a:pt x="0" y="0"/>
                  </a:cubicBezTo>
                  <a:cubicBezTo>
                    <a:pt x="59" y="0"/>
                    <a:pt x="148" y="0"/>
                    <a:pt x="236" y="0"/>
                  </a:cubicBezTo>
                  <a:cubicBezTo>
                    <a:pt x="236" y="88"/>
                    <a:pt x="236" y="148"/>
                    <a:pt x="236" y="236"/>
                  </a:cubicBezTo>
                  <a:cubicBezTo>
                    <a:pt x="295" y="236"/>
                    <a:pt x="354" y="236"/>
                    <a:pt x="442" y="236"/>
                  </a:cubicBezTo>
                  <a:cubicBezTo>
                    <a:pt x="442" y="148"/>
                    <a:pt x="442" y="88"/>
                    <a:pt x="442" y="0"/>
                  </a:cubicBezTo>
                  <a:cubicBezTo>
                    <a:pt x="502" y="0"/>
                    <a:pt x="589" y="0"/>
                    <a:pt x="678" y="0"/>
                  </a:cubicBezTo>
                  <a:cubicBezTo>
                    <a:pt x="678" y="236"/>
                    <a:pt x="678" y="472"/>
                    <a:pt x="678" y="707"/>
                  </a:cubicBezTo>
                  <a:cubicBezTo>
                    <a:pt x="589" y="707"/>
                    <a:pt x="531" y="707"/>
                    <a:pt x="442" y="707"/>
                  </a:cubicBezTo>
                  <a:cubicBezTo>
                    <a:pt x="442" y="619"/>
                    <a:pt x="442" y="560"/>
                    <a:pt x="442" y="472"/>
                  </a:cubicBezTo>
                </a:path>
              </a:pathLst>
            </a:custGeom>
            <a:solidFill>
              <a:srgbClr val="FF7700"/>
            </a:solidFill>
            <a:ln>
              <a:noFill/>
            </a:ln>
            <a:effectLst/>
          </p:spPr>
          <p:txBody>
            <a:bodyPr wrap="none" anchor="ctr"/>
            <a:lstStyle/>
            <a:p>
              <a:endParaRPr lang="en-US" dirty="0"/>
            </a:p>
          </p:txBody>
        </p:sp>
        <p:sp>
          <p:nvSpPr>
            <p:cNvPr id="130" name="Freeform 33"/>
            <p:cNvSpPr>
              <a:spLocks noChangeArrowheads="1"/>
            </p:cNvSpPr>
            <p:nvPr/>
          </p:nvSpPr>
          <p:spPr bwMode="gray">
            <a:xfrm>
              <a:off x="4745037" y="658812"/>
              <a:ext cx="233363" cy="255588"/>
            </a:xfrm>
            <a:custGeom>
              <a:avLst/>
              <a:gdLst>
                <a:gd name="T0" fmla="*/ 207 w 649"/>
                <a:gd name="T1" fmla="*/ 236 h 708"/>
                <a:gd name="T2" fmla="*/ 207 w 649"/>
                <a:gd name="T3" fmla="*/ 236 h 708"/>
                <a:gd name="T4" fmla="*/ 59 w 649"/>
                <a:gd name="T5" fmla="*/ 236 h 708"/>
                <a:gd name="T6" fmla="*/ 0 w 649"/>
                <a:gd name="T7" fmla="*/ 177 h 708"/>
                <a:gd name="T8" fmla="*/ 0 w 649"/>
                <a:gd name="T9" fmla="*/ 0 h 708"/>
                <a:gd name="T10" fmla="*/ 648 w 649"/>
                <a:gd name="T11" fmla="*/ 0 h 708"/>
                <a:gd name="T12" fmla="*/ 648 w 649"/>
                <a:gd name="T13" fmla="*/ 236 h 708"/>
                <a:gd name="T14" fmla="*/ 442 w 649"/>
                <a:gd name="T15" fmla="*/ 236 h 708"/>
                <a:gd name="T16" fmla="*/ 442 w 649"/>
                <a:gd name="T17" fmla="*/ 707 h 708"/>
                <a:gd name="T18" fmla="*/ 207 w 649"/>
                <a:gd name="T19" fmla="*/ 707 h 708"/>
                <a:gd name="T20" fmla="*/ 207 w 649"/>
                <a:gd name="T21" fmla="*/ 23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9" h="708">
                  <a:moveTo>
                    <a:pt x="207" y="236"/>
                  </a:moveTo>
                  <a:lnTo>
                    <a:pt x="207" y="236"/>
                  </a:lnTo>
                  <a:cubicBezTo>
                    <a:pt x="147" y="236"/>
                    <a:pt x="118" y="236"/>
                    <a:pt x="59" y="236"/>
                  </a:cubicBezTo>
                  <a:cubicBezTo>
                    <a:pt x="0" y="236"/>
                    <a:pt x="0" y="207"/>
                    <a:pt x="0" y="177"/>
                  </a:cubicBezTo>
                  <a:cubicBezTo>
                    <a:pt x="0" y="118"/>
                    <a:pt x="0" y="59"/>
                    <a:pt x="0" y="0"/>
                  </a:cubicBezTo>
                  <a:cubicBezTo>
                    <a:pt x="207" y="0"/>
                    <a:pt x="442" y="0"/>
                    <a:pt x="648" y="0"/>
                  </a:cubicBezTo>
                  <a:cubicBezTo>
                    <a:pt x="648" y="88"/>
                    <a:pt x="648" y="148"/>
                    <a:pt x="648" y="236"/>
                  </a:cubicBezTo>
                  <a:cubicBezTo>
                    <a:pt x="590" y="236"/>
                    <a:pt x="530" y="236"/>
                    <a:pt x="442" y="236"/>
                  </a:cubicBezTo>
                  <a:cubicBezTo>
                    <a:pt x="442" y="383"/>
                    <a:pt x="442" y="530"/>
                    <a:pt x="442" y="707"/>
                  </a:cubicBezTo>
                  <a:cubicBezTo>
                    <a:pt x="354" y="707"/>
                    <a:pt x="294" y="707"/>
                    <a:pt x="207" y="707"/>
                  </a:cubicBezTo>
                  <a:cubicBezTo>
                    <a:pt x="207" y="530"/>
                    <a:pt x="207" y="383"/>
                    <a:pt x="207" y="236"/>
                  </a:cubicBezTo>
                </a:path>
              </a:pathLst>
            </a:custGeom>
            <a:solidFill>
              <a:srgbClr val="FF7700"/>
            </a:solidFill>
            <a:ln>
              <a:noFill/>
            </a:ln>
            <a:effectLst/>
          </p:spPr>
          <p:txBody>
            <a:bodyPr wrap="none" anchor="ctr"/>
            <a:lstStyle/>
            <a:p>
              <a:endParaRPr lang="en-US" dirty="0"/>
            </a:p>
          </p:txBody>
        </p:sp>
        <p:sp>
          <p:nvSpPr>
            <p:cNvPr id="131" name="Freeform 34"/>
            <p:cNvSpPr>
              <a:spLocks noChangeArrowheads="1"/>
            </p:cNvSpPr>
            <p:nvPr/>
          </p:nvSpPr>
          <p:spPr bwMode="gray">
            <a:xfrm>
              <a:off x="5338762" y="658812"/>
              <a:ext cx="201613" cy="255588"/>
            </a:xfrm>
            <a:custGeom>
              <a:avLst/>
              <a:gdLst>
                <a:gd name="T0" fmla="*/ 0 w 560"/>
                <a:gd name="T1" fmla="*/ 707 h 708"/>
                <a:gd name="T2" fmla="*/ 0 w 560"/>
                <a:gd name="T3" fmla="*/ 707 h 708"/>
                <a:gd name="T4" fmla="*/ 0 w 560"/>
                <a:gd name="T5" fmla="*/ 0 h 708"/>
                <a:gd name="T6" fmla="*/ 236 w 560"/>
                <a:gd name="T7" fmla="*/ 0 h 708"/>
                <a:gd name="T8" fmla="*/ 236 w 560"/>
                <a:gd name="T9" fmla="*/ 472 h 708"/>
                <a:gd name="T10" fmla="*/ 559 w 560"/>
                <a:gd name="T11" fmla="*/ 472 h 708"/>
                <a:gd name="T12" fmla="*/ 559 w 560"/>
                <a:gd name="T13" fmla="*/ 707 h 708"/>
                <a:gd name="T14" fmla="*/ 0 w 560"/>
                <a:gd name="T15" fmla="*/ 707 h 7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0" h="708">
                  <a:moveTo>
                    <a:pt x="0" y="707"/>
                  </a:moveTo>
                  <a:lnTo>
                    <a:pt x="0" y="707"/>
                  </a:lnTo>
                  <a:cubicBezTo>
                    <a:pt x="0" y="472"/>
                    <a:pt x="0" y="236"/>
                    <a:pt x="0" y="0"/>
                  </a:cubicBezTo>
                  <a:cubicBezTo>
                    <a:pt x="88" y="0"/>
                    <a:pt x="147" y="0"/>
                    <a:pt x="236" y="0"/>
                  </a:cubicBezTo>
                  <a:cubicBezTo>
                    <a:pt x="236" y="148"/>
                    <a:pt x="236" y="295"/>
                    <a:pt x="236" y="472"/>
                  </a:cubicBezTo>
                  <a:cubicBezTo>
                    <a:pt x="353" y="472"/>
                    <a:pt x="442" y="472"/>
                    <a:pt x="559" y="472"/>
                  </a:cubicBezTo>
                  <a:cubicBezTo>
                    <a:pt x="559" y="530"/>
                    <a:pt x="559" y="619"/>
                    <a:pt x="559" y="707"/>
                  </a:cubicBezTo>
                  <a:cubicBezTo>
                    <a:pt x="383" y="707"/>
                    <a:pt x="176" y="707"/>
                    <a:pt x="0" y="707"/>
                  </a:cubicBezTo>
                </a:path>
              </a:pathLst>
            </a:custGeom>
            <a:solidFill>
              <a:srgbClr val="FF7700"/>
            </a:solidFill>
            <a:ln>
              <a:noFill/>
            </a:ln>
            <a:effectLst/>
          </p:spPr>
          <p:txBody>
            <a:bodyPr wrap="none" anchor="ctr"/>
            <a:lstStyle/>
            <a:p>
              <a:endParaRPr lang="en-US" dirty="0"/>
            </a:p>
          </p:txBody>
        </p:sp>
      </p:grpSp>
      <p:grpSp>
        <p:nvGrpSpPr>
          <p:cNvPr id="12" name="Group 11"/>
          <p:cNvGrpSpPr/>
          <p:nvPr/>
        </p:nvGrpSpPr>
        <p:grpSpPr bwMode="gray">
          <a:xfrm>
            <a:off x="916862" y="3124438"/>
            <a:ext cx="837545" cy="1038634"/>
            <a:chOff x="1065212" y="4241800"/>
            <a:chExt cx="1362075" cy="1689100"/>
          </a:xfrm>
          <a:solidFill>
            <a:srgbClr val="FF7700"/>
          </a:solidFill>
        </p:grpSpPr>
        <p:sp>
          <p:nvSpPr>
            <p:cNvPr id="135" name="Freeform 35"/>
            <p:cNvSpPr>
              <a:spLocks noChangeArrowheads="1"/>
            </p:cNvSpPr>
            <p:nvPr/>
          </p:nvSpPr>
          <p:spPr bwMode="gray">
            <a:xfrm>
              <a:off x="1065212" y="4648200"/>
              <a:ext cx="1362075" cy="1282700"/>
            </a:xfrm>
            <a:custGeom>
              <a:avLst/>
              <a:gdLst>
                <a:gd name="T0" fmla="*/ 3656 w 3782"/>
                <a:gd name="T1" fmla="*/ 469 h 3563"/>
                <a:gd name="T2" fmla="*/ 3656 w 3782"/>
                <a:gd name="T3" fmla="*/ 469 h 3563"/>
                <a:gd name="T4" fmla="*/ 3656 w 3782"/>
                <a:gd name="T5" fmla="*/ 469 h 3563"/>
                <a:gd name="T6" fmla="*/ 3219 w 3782"/>
                <a:gd name="T7" fmla="*/ 1000 h 3563"/>
                <a:gd name="T8" fmla="*/ 3156 w 3782"/>
                <a:gd name="T9" fmla="*/ 1250 h 3563"/>
                <a:gd name="T10" fmla="*/ 3250 w 3782"/>
                <a:gd name="T11" fmla="*/ 1812 h 3563"/>
                <a:gd name="T12" fmla="*/ 3656 w 3782"/>
                <a:gd name="T13" fmla="*/ 2219 h 3563"/>
                <a:gd name="T14" fmla="*/ 3781 w 3782"/>
                <a:gd name="T15" fmla="*/ 2281 h 3563"/>
                <a:gd name="T16" fmla="*/ 3781 w 3782"/>
                <a:gd name="T17" fmla="*/ 2281 h 3563"/>
                <a:gd name="T18" fmla="*/ 3781 w 3782"/>
                <a:gd name="T19" fmla="*/ 2344 h 3563"/>
                <a:gd name="T20" fmla="*/ 3437 w 3782"/>
                <a:gd name="T21" fmla="*/ 3000 h 3563"/>
                <a:gd name="T22" fmla="*/ 3250 w 3782"/>
                <a:gd name="T23" fmla="*/ 3250 h 3563"/>
                <a:gd name="T24" fmla="*/ 3062 w 3782"/>
                <a:gd name="T25" fmla="*/ 3437 h 3563"/>
                <a:gd name="T26" fmla="*/ 2844 w 3782"/>
                <a:gd name="T27" fmla="*/ 3531 h 3563"/>
                <a:gd name="T28" fmla="*/ 2656 w 3782"/>
                <a:gd name="T29" fmla="*/ 3531 h 3563"/>
                <a:gd name="T30" fmla="*/ 2437 w 3782"/>
                <a:gd name="T31" fmla="*/ 3469 h 3563"/>
                <a:gd name="T32" fmla="*/ 2250 w 3782"/>
                <a:gd name="T33" fmla="*/ 3375 h 3563"/>
                <a:gd name="T34" fmla="*/ 1906 w 3782"/>
                <a:gd name="T35" fmla="*/ 3344 h 3563"/>
                <a:gd name="T36" fmla="*/ 1562 w 3782"/>
                <a:gd name="T37" fmla="*/ 3437 h 3563"/>
                <a:gd name="T38" fmla="*/ 1375 w 3782"/>
                <a:gd name="T39" fmla="*/ 3531 h 3563"/>
                <a:gd name="T40" fmla="*/ 1219 w 3782"/>
                <a:gd name="T41" fmla="*/ 3531 h 3563"/>
                <a:gd name="T42" fmla="*/ 1000 w 3782"/>
                <a:gd name="T43" fmla="*/ 3500 h 3563"/>
                <a:gd name="T44" fmla="*/ 812 w 3782"/>
                <a:gd name="T45" fmla="*/ 3344 h 3563"/>
                <a:gd name="T46" fmla="*/ 594 w 3782"/>
                <a:gd name="T47" fmla="*/ 3125 h 3563"/>
                <a:gd name="T48" fmla="*/ 344 w 3782"/>
                <a:gd name="T49" fmla="*/ 2719 h 3563"/>
                <a:gd name="T50" fmla="*/ 62 w 3782"/>
                <a:gd name="T51" fmla="*/ 1937 h 3563"/>
                <a:gd name="T52" fmla="*/ 0 w 3782"/>
                <a:gd name="T53" fmla="*/ 1594 h 3563"/>
                <a:gd name="T54" fmla="*/ 0 w 3782"/>
                <a:gd name="T55" fmla="*/ 1250 h 3563"/>
                <a:gd name="T56" fmla="*/ 94 w 3782"/>
                <a:gd name="T57" fmla="*/ 781 h 3563"/>
                <a:gd name="T58" fmla="*/ 375 w 3782"/>
                <a:gd name="T59" fmla="*/ 344 h 3563"/>
                <a:gd name="T60" fmla="*/ 969 w 3782"/>
                <a:gd name="T61" fmla="*/ 31 h 3563"/>
                <a:gd name="T62" fmla="*/ 1219 w 3782"/>
                <a:gd name="T63" fmla="*/ 0 h 3563"/>
                <a:gd name="T64" fmla="*/ 1437 w 3782"/>
                <a:gd name="T65" fmla="*/ 62 h 3563"/>
                <a:gd name="T66" fmla="*/ 1687 w 3782"/>
                <a:gd name="T67" fmla="*/ 156 h 3563"/>
                <a:gd name="T68" fmla="*/ 1844 w 3782"/>
                <a:gd name="T69" fmla="*/ 187 h 3563"/>
                <a:gd name="T70" fmla="*/ 2000 w 3782"/>
                <a:gd name="T71" fmla="*/ 187 h 3563"/>
                <a:gd name="T72" fmla="*/ 2219 w 3782"/>
                <a:gd name="T73" fmla="*/ 125 h 3563"/>
                <a:gd name="T74" fmla="*/ 2500 w 3782"/>
                <a:gd name="T75" fmla="*/ 31 h 3563"/>
                <a:gd name="T76" fmla="*/ 2781 w 3782"/>
                <a:gd name="T77" fmla="*/ 0 h 3563"/>
                <a:gd name="T78" fmla="*/ 3312 w 3782"/>
                <a:gd name="T79" fmla="*/ 125 h 3563"/>
                <a:gd name="T80" fmla="*/ 3656 w 3782"/>
                <a:gd name="T81" fmla="*/ 437 h 3563"/>
                <a:gd name="T82" fmla="*/ 3656 w 3782"/>
                <a:gd name="T83" fmla="*/ 469 h 3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82" h="3563">
                  <a:moveTo>
                    <a:pt x="3656" y="469"/>
                  </a:moveTo>
                  <a:lnTo>
                    <a:pt x="3656" y="469"/>
                  </a:lnTo>
                  <a:lnTo>
                    <a:pt x="3656" y="469"/>
                  </a:lnTo>
                  <a:cubicBezTo>
                    <a:pt x="3437" y="594"/>
                    <a:pt x="3312" y="781"/>
                    <a:pt x="3219" y="1000"/>
                  </a:cubicBezTo>
                  <a:cubicBezTo>
                    <a:pt x="3187" y="1094"/>
                    <a:pt x="3156" y="1156"/>
                    <a:pt x="3156" y="1250"/>
                  </a:cubicBezTo>
                  <a:cubicBezTo>
                    <a:pt x="3156" y="1437"/>
                    <a:pt x="3187" y="1625"/>
                    <a:pt x="3250" y="1812"/>
                  </a:cubicBezTo>
                  <a:cubicBezTo>
                    <a:pt x="3344" y="1969"/>
                    <a:pt x="3469" y="2125"/>
                    <a:pt x="3656" y="2219"/>
                  </a:cubicBezTo>
                  <a:cubicBezTo>
                    <a:pt x="3687" y="2250"/>
                    <a:pt x="3719" y="2281"/>
                    <a:pt x="3781" y="2281"/>
                  </a:cubicBezTo>
                  <a:lnTo>
                    <a:pt x="3781" y="2281"/>
                  </a:lnTo>
                  <a:cubicBezTo>
                    <a:pt x="3781" y="2312"/>
                    <a:pt x="3781" y="2344"/>
                    <a:pt x="3781" y="2344"/>
                  </a:cubicBezTo>
                  <a:cubicBezTo>
                    <a:pt x="3687" y="2594"/>
                    <a:pt x="3594" y="2781"/>
                    <a:pt x="3437" y="3000"/>
                  </a:cubicBezTo>
                  <a:cubicBezTo>
                    <a:pt x="3375" y="3094"/>
                    <a:pt x="3312" y="3187"/>
                    <a:pt x="3250" y="3250"/>
                  </a:cubicBezTo>
                  <a:cubicBezTo>
                    <a:pt x="3187" y="3312"/>
                    <a:pt x="3125" y="3375"/>
                    <a:pt x="3062" y="3437"/>
                  </a:cubicBezTo>
                  <a:cubicBezTo>
                    <a:pt x="3000" y="3469"/>
                    <a:pt x="2906" y="3500"/>
                    <a:pt x="2844" y="3531"/>
                  </a:cubicBezTo>
                  <a:cubicBezTo>
                    <a:pt x="2781" y="3531"/>
                    <a:pt x="2719" y="3531"/>
                    <a:pt x="2656" y="3531"/>
                  </a:cubicBezTo>
                  <a:cubicBezTo>
                    <a:pt x="2562" y="3531"/>
                    <a:pt x="2500" y="3500"/>
                    <a:pt x="2437" y="3469"/>
                  </a:cubicBezTo>
                  <a:cubicBezTo>
                    <a:pt x="2375" y="3437"/>
                    <a:pt x="2312" y="3406"/>
                    <a:pt x="2250" y="3375"/>
                  </a:cubicBezTo>
                  <a:cubicBezTo>
                    <a:pt x="2125" y="3344"/>
                    <a:pt x="2031" y="3344"/>
                    <a:pt x="1906" y="3344"/>
                  </a:cubicBezTo>
                  <a:cubicBezTo>
                    <a:pt x="1781" y="3375"/>
                    <a:pt x="1687" y="3406"/>
                    <a:pt x="1562" y="3437"/>
                  </a:cubicBezTo>
                  <a:cubicBezTo>
                    <a:pt x="1500" y="3469"/>
                    <a:pt x="1437" y="3500"/>
                    <a:pt x="1375" y="3531"/>
                  </a:cubicBezTo>
                  <a:cubicBezTo>
                    <a:pt x="1344" y="3531"/>
                    <a:pt x="1281" y="3531"/>
                    <a:pt x="1219" y="3531"/>
                  </a:cubicBezTo>
                  <a:cubicBezTo>
                    <a:pt x="1156" y="3562"/>
                    <a:pt x="1062" y="3531"/>
                    <a:pt x="1000" y="3500"/>
                  </a:cubicBezTo>
                  <a:cubicBezTo>
                    <a:pt x="906" y="3437"/>
                    <a:pt x="843" y="3406"/>
                    <a:pt x="812" y="3344"/>
                  </a:cubicBezTo>
                  <a:cubicBezTo>
                    <a:pt x="719" y="3281"/>
                    <a:pt x="656" y="3187"/>
                    <a:pt x="594" y="3125"/>
                  </a:cubicBezTo>
                  <a:cubicBezTo>
                    <a:pt x="500" y="3000"/>
                    <a:pt x="406" y="2875"/>
                    <a:pt x="344" y="2719"/>
                  </a:cubicBezTo>
                  <a:cubicBezTo>
                    <a:pt x="219" y="2469"/>
                    <a:pt x="125" y="2219"/>
                    <a:pt x="62" y="1937"/>
                  </a:cubicBezTo>
                  <a:cubicBezTo>
                    <a:pt x="31" y="1812"/>
                    <a:pt x="0" y="1719"/>
                    <a:pt x="0" y="1594"/>
                  </a:cubicBezTo>
                  <a:cubicBezTo>
                    <a:pt x="0" y="1500"/>
                    <a:pt x="0" y="1375"/>
                    <a:pt x="0" y="1250"/>
                  </a:cubicBezTo>
                  <a:cubicBezTo>
                    <a:pt x="0" y="1094"/>
                    <a:pt x="31" y="937"/>
                    <a:pt x="94" y="781"/>
                  </a:cubicBezTo>
                  <a:cubicBezTo>
                    <a:pt x="156" y="625"/>
                    <a:pt x="250" y="469"/>
                    <a:pt x="375" y="344"/>
                  </a:cubicBezTo>
                  <a:cubicBezTo>
                    <a:pt x="531" y="187"/>
                    <a:pt x="750" y="62"/>
                    <a:pt x="969" y="31"/>
                  </a:cubicBezTo>
                  <a:cubicBezTo>
                    <a:pt x="1031" y="0"/>
                    <a:pt x="1125" y="0"/>
                    <a:pt x="1219" y="0"/>
                  </a:cubicBezTo>
                  <a:cubicBezTo>
                    <a:pt x="1281" y="0"/>
                    <a:pt x="1375" y="31"/>
                    <a:pt x="1437" y="62"/>
                  </a:cubicBezTo>
                  <a:cubicBezTo>
                    <a:pt x="1531" y="94"/>
                    <a:pt x="1625" y="125"/>
                    <a:pt x="1687" y="156"/>
                  </a:cubicBezTo>
                  <a:cubicBezTo>
                    <a:pt x="1750" y="156"/>
                    <a:pt x="1781" y="187"/>
                    <a:pt x="1844" y="187"/>
                  </a:cubicBezTo>
                  <a:cubicBezTo>
                    <a:pt x="1906" y="218"/>
                    <a:pt x="1937" y="218"/>
                    <a:pt x="2000" y="187"/>
                  </a:cubicBezTo>
                  <a:cubicBezTo>
                    <a:pt x="2062" y="187"/>
                    <a:pt x="2156" y="156"/>
                    <a:pt x="2219" y="125"/>
                  </a:cubicBezTo>
                  <a:cubicBezTo>
                    <a:pt x="2312" y="94"/>
                    <a:pt x="2406" y="62"/>
                    <a:pt x="2500" y="31"/>
                  </a:cubicBezTo>
                  <a:cubicBezTo>
                    <a:pt x="2594" y="0"/>
                    <a:pt x="2687" y="0"/>
                    <a:pt x="2781" y="0"/>
                  </a:cubicBezTo>
                  <a:cubicBezTo>
                    <a:pt x="2969" y="0"/>
                    <a:pt x="3156" y="31"/>
                    <a:pt x="3312" y="125"/>
                  </a:cubicBezTo>
                  <a:cubicBezTo>
                    <a:pt x="3437" y="218"/>
                    <a:pt x="3562" y="312"/>
                    <a:pt x="3656" y="437"/>
                  </a:cubicBezTo>
                  <a:cubicBezTo>
                    <a:pt x="3656" y="437"/>
                    <a:pt x="3656" y="437"/>
                    <a:pt x="3656" y="469"/>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6" name="Freeform 36"/>
            <p:cNvSpPr>
              <a:spLocks noChangeArrowheads="1"/>
            </p:cNvSpPr>
            <p:nvPr/>
          </p:nvSpPr>
          <p:spPr bwMode="gray">
            <a:xfrm>
              <a:off x="1741487" y="4241800"/>
              <a:ext cx="338137" cy="382588"/>
            </a:xfrm>
            <a:custGeom>
              <a:avLst/>
              <a:gdLst>
                <a:gd name="T0" fmla="*/ 0 w 938"/>
                <a:gd name="T1" fmla="*/ 1062 h 1063"/>
                <a:gd name="T2" fmla="*/ 0 w 938"/>
                <a:gd name="T3" fmla="*/ 1062 h 1063"/>
                <a:gd name="T4" fmla="*/ 0 w 938"/>
                <a:gd name="T5" fmla="*/ 1000 h 1063"/>
                <a:gd name="T6" fmla="*/ 31 w 938"/>
                <a:gd name="T7" fmla="*/ 719 h 1063"/>
                <a:gd name="T8" fmla="*/ 312 w 938"/>
                <a:gd name="T9" fmla="*/ 281 h 1063"/>
                <a:gd name="T10" fmla="*/ 812 w 938"/>
                <a:gd name="T11" fmla="*/ 0 h 1063"/>
                <a:gd name="T12" fmla="*/ 937 w 938"/>
                <a:gd name="T13" fmla="*/ 0 h 1063"/>
                <a:gd name="T14" fmla="*/ 937 w 938"/>
                <a:gd name="T15" fmla="*/ 0 h 1063"/>
                <a:gd name="T16" fmla="*/ 937 w 938"/>
                <a:gd name="T17" fmla="*/ 31 h 1063"/>
                <a:gd name="T18" fmla="*/ 844 w 938"/>
                <a:gd name="T19" fmla="*/ 500 h 1063"/>
                <a:gd name="T20" fmla="*/ 500 w 938"/>
                <a:gd name="T21" fmla="*/ 906 h 1063"/>
                <a:gd name="T22" fmla="*/ 187 w 938"/>
                <a:gd name="T23" fmla="*/ 1062 h 1063"/>
                <a:gd name="T24" fmla="*/ 31 w 938"/>
                <a:gd name="T25" fmla="*/ 1062 h 1063"/>
                <a:gd name="T26" fmla="*/ 0 w 938"/>
                <a:gd name="T27" fmla="*/ 1062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8" h="1063">
                  <a:moveTo>
                    <a:pt x="0" y="1062"/>
                  </a:moveTo>
                  <a:lnTo>
                    <a:pt x="0" y="1062"/>
                  </a:lnTo>
                  <a:cubicBezTo>
                    <a:pt x="0" y="1031"/>
                    <a:pt x="0" y="1000"/>
                    <a:pt x="0" y="1000"/>
                  </a:cubicBezTo>
                  <a:cubicBezTo>
                    <a:pt x="0" y="906"/>
                    <a:pt x="0" y="812"/>
                    <a:pt x="31" y="719"/>
                  </a:cubicBezTo>
                  <a:cubicBezTo>
                    <a:pt x="94" y="562"/>
                    <a:pt x="187" y="406"/>
                    <a:pt x="312" y="281"/>
                  </a:cubicBezTo>
                  <a:cubicBezTo>
                    <a:pt x="469" y="156"/>
                    <a:pt x="625" y="62"/>
                    <a:pt x="812" y="0"/>
                  </a:cubicBezTo>
                  <a:cubicBezTo>
                    <a:pt x="844" y="0"/>
                    <a:pt x="875" y="0"/>
                    <a:pt x="937" y="0"/>
                  </a:cubicBezTo>
                  <a:lnTo>
                    <a:pt x="937" y="0"/>
                  </a:lnTo>
                  <a:lnTo>
                    <a:pt x="937" y="31"/>
                  </a:lnTo>
                  <a:cubicBezTo>
                    <a:pt x="937" y="187"/>
                    <a:pt x="906" y="344"/>
                    <a:pt x="844" y="500"/>
                  </a:cubicBezTo>
                  <a:cubicBezTo>
                    <a:pt x="781" y="656"/>
                    <a:pt x="656" y="812"/>
                    <a:pt x="500" y="906"/>
                  </a:cubicBezTo>
                  <a:cubicBezTo>
                    <a:pt x="406" y="1000"/>
                    <a:pt x="312" y="1031"/>
                    <a:pt x="187" y="1062"/>
                  </a:cubicBezTo>
                  <a:cubicBezTo>
                    <a:pt x="125" y="1062"/>
                    <a:pt x="62" y="1062"/>
                    <a:pt x="31" y="1062"/>
                  </a:cubicBezTo>
                  <a:lnTo>
                    <a:pt x="0" y="1062"/>
                  </a:ln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34" name="TextBox 133"/>
          <p:cNvSpPr txBox="1"/>
          <p:nvPr/>
        </p:nvSpPr>
        <p:spPr bwMode="gray">
          <a:xfrm>
            <a:off x="8607048" y="687944"/>
            <a:ext cx="2131933" cy="304562"/>
          </a:xfrm>
          <a:prstGeom prst="rect">
            <a:avLst/>
          </a:prstGeom>
          <a:solidFill>
            <a:srgbClr val="FFFFFF"/>
          </a:solidFill>
        </p:spPr>
        <p:txBody>
          <a:bodyPr wrap="none" lIns="0" tIns="0" rIns="0" bIns="0" rtlCol="0">
            <a:noAutofit/>
          </a:bodyPr>
          <a:lstStyle/>
          <a:p>
            <a:pPr algn="ctr">
              <a:lnSpc>
                <a:spcPct val="90000"/>
              </a:lnSpc>
            </a:pPr>
            <a:r>
              <a:rPr lang="en-US" sz="1998" b="1" dirty="0">
                <a:solidFill>
                  <a:schemeClr val="accent4"/>
                </a:solidFill>
              </a:rPr>
              <a:t>Lots of Back Ends</a:t>
            </a:r>
          </a:p>
        </p:txBody>
      </p:sp>
      <p:grpSp>
        <p:nvGrpSpPr>
          <p:cNvPr id="13" name="Group 12"/>
          <p:cNvGrpSpPr/>
          <p:nvPr/>
        </p:nvGrpSpPr>
        <p:grpSpPr bwMode="gray">
          <a:xfrm>
            <a:off x="2058969" y="3200579"/>
            <a:ext cx="832785" cy="832785"/>
            <a:chOff x="2574925" y="4466431"/>
            <a:chExt cx="1709738" cy="1709738"/>
          </a:xfrm>
          <a:solidFill>
            <a:schemeClr val="accent3"/>
          </a:solidFill>
        </p:grpSpPr>
        <p:sp>
          <p:nvSpPr>
            <p:cNvPr id="137" name="Freeform 37"/>
            <p:cNvSpPr>
              <a:spLocks noChangeArrowheads="1"/>
            </p:cNvSpPr>
            <p:nvPr/>
          </p:nvSpPr>
          <p:spPr bwMode="gray">
            <a:xfrm>
              <a:off x="3351213" y="4466431"/>
              <a:ext cx="922337" cy="820738"/>
            </a:xfrm>
            <a:custGeom>
              <a:avLst/>
              <a:gdLst>
                <a:gd name="T0" fmla="*/ 2563 w 2564"/>
                <a:gd name="T1" fmla="*/ 0 h 2282"/>
                <a:gd name="T2" fmla="*/ 2563 w 2564"/>
                <a:gd name="T3" fmla="*/ 0 h 2282"/>
                <a:gd name="T4" fmla="*/ 2563 w 2564"/>
                <a:gd name="T5" fmla="*/ 2250 h 2282"/>
                <a:gd name="T6" fmla="*/ 0 w 2564"/>
                <a:gd name="T7" fmla="*/ 2281 h 2282"/>
                <a:gd name="T8" fmla="*/ 0 w 2564"/>
                <a:gd name="T9" fmla="*/ 375 h 2282"/>
                <a:gd name="T10" fmla="*/ 2563 w 2564"/>
                <a:gd name="T11" fmla="*/ 0 h 2282"/>
              </a:gdLst>
              <a:ahLst/>
              <a:cxnLst>
                <a:cxn ang="0">
                  <a:pos x="T0" y="T1"/>
                </a:cxn>
                <a:cxn ang="0">
                  <a:pos x="T2" y="T3"/>
                </a:cxn>
                <a:cxn ang="0">
                  <a:pos x="T4" y="T5"/>
                </a:cxn>
                <a:cxn ang="0">
                  <a:pos x="T6" y="T7"/>
                </a:cxn>
                <a:cxn ang="0">
                  <a:pos x="T8" y="T9"/>
                </a:cxn>
                <a:cxn ang="0">
                  <a:pos x="T10" y="T11"/>
                </a:cxn>
              </a:cxnLst>
              <a:rect l="0" t="0" r="r" b="b"/>
              <a:pathLst>
                <a:path w="2564" h="2282">
                  <a:moveTo>
                    <a:pt x="2563" y="0"/>
                  </a:moveTo>
                  <a:lnTo>
                    <a:pt x="2563" y="0"/>
                  </a:lnTo>
                  <a:cubicBezTo>
                    <a:pt x="2563" y="750"/>
                    <a:pt x="2563" y="1500"/>
                    <a:pt x="2563" y="2250"/>
                  </a:cubicBezTo>
                  <a:cubicBezTo>
                    <a:pt x="1719" y="2250"/>
                    <a:pt x="875" y="2250"/>
                    <a:pt x="0" y="2281"/>
                  </a:cubicBezTo>
                  <a:cubicBezTo>
                    <a:pt x="0" y="1625"/>
                    <a:pt x="0" y="1000"/>
                    <a:pt x="0" y="375"/>
                  </a:cubicBezTo>
                  <a:cubicBezTo>
                    <a:pt x="875" y="250"/>
                    <a:pt x="1719" y="125"/>
                    <a:pt x="2563" y="0"/>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8" name="Freeform 38"/>
            <p:cNvSpPr>
              <a:spLocks noChangeArrowheads="1"/>
            </p:cNvSpPr>
            <p:nvPr/>
          </p:nvSpPr>
          <p:spPr bwMode="gray">
            <a:xfrm>
              <a:off x="3351213" y="5366544"/>
              <a:ext cx="933450" cy="809625"/>
            </a:xfrm>
            <a:custGeom>
              <a:avLst/>
              <a:gdLst>
                <a:gd name="T0" fmla="*/ 0 w 2595"/>
                <a:gd name="T1" fmla="*/ 1875 h 2251"/>
                <a:gd name="T2" fmla="*/ 0 w 2595"/>
                <a:gd name="T3" fmla="*/ 1875 h 2251"/>
                <a:gd name="T4" fmla="*/ 0 w 2595"/>
                <a:gd name="T5" fmla="*/ 0 h 2251"/>
                <a:gd name="T6" fmla="*/ 2563 w 2595"/>
                <a:gd name="T7" fmla="*/ 0 h 2251"/>
                <a:gd name="T8" fmla="*/ 2563 w 2595"/>
                <a:gd name="T9" fmla="*/ 2250 h 2251"/>
                <a:gd name="T10" fmla="*/ 2563 w 2595"/>
                <a:gd name="T11" fmla="*/ 2250 h 2251"/>
                <a:gd name="T12" fmla="*/ 2563 w 2595"/>
                <a:gd name="T13" fmla="*/ 2250 h 2251"/>
                <a:gd name="T14" fmla="*/ 2563 w 2595"/>
                <a:gd name="T15" fmla="*/ 2250 h 2251"/>
                <a:gd name="T16" fmla="*/ 0 w 2595"/>
                <a:gd name="T17" fmla="*/ 1875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5" h="2251">
                  <a:moveTo>
                    <a:pt x="0" y="1875"/>
                  </a:moveTo>
                  <a:lnTo>
                    <a:pt x="0" y="1875"/>
                  </a:lnTo>
                  <a:cubicBezTo>
                    <a:pt x="0" y="1250"/>
                    <a:pt x="0" y="625"/>
                    <a:pt x="0" y="0"/>
                  </a:cubicBezTo>
                  <a:cubicBezTo>
                    <a:pt x="875" y="0"/>
                    <a:pt x="1719" y="0"/>
                    <a:pt x="2563" y="0"/>
                  </a:cubicBezTo>
                  <a:cubicBezTo>
                    <a:pt x="2563" y="0"/>
                    <a:pt x="2594" y="2219"/>
                    <a:pt x="2563" y="2250"/>
                  </a:cubicBezTo>
                  <a:lnTo>
                    <a:pt x="2563" y="2250"/>
                  </a:lnTo>
                  <a:lnTo>
                    <a:pt x="2563" y="2250"/>
                  </a:lnTo>
                  <a:lnTo>
                    <a:pt x="2563" y="2250"/>
                  </a:lnTo>
                  <a:cubicBezTo>
                    <a:pt x="1719" y="2125"/>
                    <a:pt x="875" y="2000"/>
                    <a:pt x="0" y="1875"/>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9" name="Freeform 39"/>
            <p:cNvSpPr>
              <a:spLocks noChangeArrowheads="1"/>
            </p:cNvSpPr>
            <p:nvPr/>
          </p:nvSpPr>
          <p:spPr bwMode="gray">
            <a:xfrm>
              <a:off x="2574925" y="5355431"/>
              <a:ext cx="698500" cy="674688"/>
            </a:xfrm>
            <a:custGeom>
              <a:avLst/>
              <a:gdLst>
                <a:gd name="T0" fmla="*/ 1938 w 1939"/>
                <a:gd name="T1" fmla="*/ 31 h 1876"/>
                <a:gd name="T2" fmla="*/ 1938 w 1939"/>
                <a:gd name="T3" fmla="*/ 31 h 1876"/>
                <a:gd name="T4" fmla="*/ 1938 w 1939"/>
                <a:gd name="T5" fmla="*/ 1875 h 1876"/>
                <a:gd name="T6" fmla="*/ 0 w 1939"/>
                <a:gd name="T7" fmla="*/ 1625 h 1876"/>
                <a:gd name="T8" fmla="*/ 0 w 1939"/>
                <a:gd name="T9" fmla="*/ 0 h 1876"/>
                <a:gd name="T10" fmla="*/ 0 w 1939"/>
                <a:gd name="T11" fmla="*/ 0 h 1876"/>
                <a:gd name="T12" fmla="*/ 0 w 1939"/>
                <a:gd name="T13" fmla="*/ 0 h 1876"/>
                <a:gd name="T14" fmla="*/ 31 w 1939"/>
                <a:gd name="T15" fmla="*/ 0 h 1876"/>
                <a:gd name="T16" fmla="*/ 1938 w 1939"/>
                <a:gd name="T17" fmla="*/ 31 h 1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9" h="1876">
                  <a:moveTo>
                    <a:pt x="1938" y="31"/>
                  </a:moveTo>
                  <a:lnTo>
                    <a:pt x="1938" y="31"/>
                  </a:lnTo>
                  <a:cubicBezTo>
                    <a:pt x="1938" y="625"/>
                    <a:pt x="1938" y="1249"/>
                    <a:pt x="1938" y="1875"/>
                  </a:cubicBezTo>
                  <a:cubicBezTo>
                    <a:pt x="1281" y="1781"/>
                    <a:pt x="656" y="1687"/>
                    <a:pt x="0" y="1625"/>
                  </a:cubicBezTo>
                  <a:cubicBezTo>
                    <a:pt x="0" y="1062"/>
                    <a:pt x="0" y="531"/>
                    <a:pt x="0" y="0"/>
                  </a:cubicBezTo>
                  <a:lnTo>
                    <a:pt x="0" y="0"/>
                  </a:lnTo>
                  <a:lnTo>
                    <a:pt x="0" y="0"/>
                  </a:lnTo>
                  <a:cubicBezTo>
                    <a:pt x="0" y="0"/>
                    <a:pt x="0" y="0"/>
                    <a:pt x="31" y="0"/>
                  </a:cubicBezTo>
                  <a:cubicBezTo>
                    <a:pt x="656" y="0"/>
                    <a:pt x="1281" y="0"/>
                    <a:pt x="1938" y="31"/>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0" name="Freeform 40"/>
            <p:cNvSpPr>
              <a:spLocks noChangeArrowheads="1"/>
            </p:cNvSpPr>
            <p:nvPr/>
          </p:nvSpPr>
          <p:spPr bwMode="gray">
            <a:xfrm>
              <a:off x="2574925" y="4612481"/>
              <a:ext cx="698500" cy="674688"/>
            </a:xfrm>
            <a:custGeom>
              <a:avLst/>
              <a:gdLst>
                <a:gd name="T0" fmla="*/ 0 w 1939"/>
                <a:gd name="T1" fmla="*/ 281 h 1876"/>
                <a:gd name="T2" fmla="*/ 0 w 1939"/>
                <a:gd name="T3" fmla="*/ 281 h 1876"/>
                <a:gd name="T4" fmla="*/ 1938 w 1939"/>
                <a:gd name="T5" fmla="*/ 0 h 1876"/>
                <a:gd name="T6" fmla="*/ 1938 w 1939"/>
                <a:gd name="T7" fmla="*/ 1844 h 1876"/>
                <a:gd name="T8" fmla="*/ 0 w 1939"/>
                <a:gd name="T9" fmla="*/ 1875 h 1876"/>
                <a:gd name="T10" fmla="*/ 0 w 1939"/>
                <a:gd name="T11" fmla="*/ 281 h 1876"/>
              </a:gdLst>
              <a:ahLst/>
              <a:cxnLst>
                <a:cxn ang="0">
                  <a:pos x="T0" y="T1"/>
                </a:cxn>
                <a:cxn ang="0">
                  <a:pos x="T2" y="T3"/>
                </a:cxn>
                <a:cxn ang="0">
                  <a:pos x="T4" y="T5"/>
                </a:cxn>
                <a:cxn ang="0">
                  <a:pos x="T6" y="T7"/>
                </a:cxn>
                <a:cxn ang="0">
                  <a:pos x="T8" y="T9"/>
                </a:cxn>
                <a:cxn ang="0">
                  <a:pos x="T10" y="T11"/>
                </a:cxn>
              </a:cxnLst>
              <a:rect l="0" t="0" r="r" b="b"/>
              <a:pathLst>
                <a:path w="1939" h="1876">
                  <a:moveTo>
                    <a:pt x="0" y="281"/>
                  </a:moveTo>
                  <a:lnTo>
                    <a:pt x="0" y="281"/>
                  </a:lnTo>
                  <a:cubicBezTo>
                    <a:pt x="656" y="188"/>
                    <a:pt x="1281" y="94"/>
                    <a:pt x="1938" y="0"/>
                  </a:cubicBezTo>
                  <a:cubicBezTo>
                    <a:pt x="1938" y="625"/>
                    <a:pt x="1938" y="1250"/>
                    <a:pt x="1938" y="1844"/>
                  </a:cubicBezTo>
                  <a:cubicBezTo>
                    <a:pt x="1938" y="1875"/>
                    <a:pt x="31" y="1875"/>
                    <a:pt x="0" y="1875"/>
                  </a:cubicBezTo>
                  <a:cubicBezTo>
                    <a:pt x="0" y="1344"/>
                    <a:pt x="0" y="813"/>
                    <a:pt x="0" y="281"/>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pic>
        <p:nvPicPr>
          <p:cNvPr id="14" name="Picture 13" descr="Linkedin-logo-ico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7822081" y="1552456"/>
            <a:ext cx="810578" cy="810578"/>
          </a:xfrm>
          <a:prstGeom prst="rect">
            <a:avLst/>
          </a:prstGeom>
        </p:spPr>
      </p:pic>
      <p:pic>
        <p:nvPicPr>
          <p:cNvPr id="141" name="Picture 14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9257646" y="1552456"/>
            <a:ext cx="810578" cy="810578"/>
          </a:xfrm>
          <a:prstGeom prst="rect">
            <a:avLst/>
          </a:prstGeom>
        </p:spPr>
      </p:pic>
      <p:pic>
        <p:nvPicPr>
          <p:cNvPr id="142" name="Picture 14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bwMode="gray">
          <a:xfrm>
            <a:off x="10590104" y="1552456"/>
            <a:ext cx="810578" cy="810578"/>
          </a:xfrm>
          <a:prstGeom prst="rect">
            <a:avLst/>
          </a:prstGeom>
        </p:spPr>
      </p:pic>
      <p:pic>
        <p:nvPicPr>
          <p:cNvPr id="143" name="Picture 14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gray">
          <a:xfrm>
            <a:off x="7822081" y="2591455"/>
            <a:ext cx="810578" cy="810578"/>
          </a:xfrm>
          <a:prstGeom prst="rect">
            <a:avLst/>
          </a:prstGeom>
        </p:spPr>
      </p:pic>
      <p:pic>
        <p:nvPicPr>
          <p:cNvPr id="144" name="Picture 14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bwMode="gray">
          <a:xfrm>
            <a:off x="9002259" y="2623787"/>
            <a:ext cx="1321355" cy="652933"/>
          </a:xfrm>
          <a:prstGeom prst="rect">
            <a:avLst/>
          </a:prstGeom>
        </p:spPr>
      </p:pic>
      <p:pic>
        <p:nvPicPr>
          <p:cNvPr id="16" name="Picture 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bwMode="gray">
          <a:xfrm>
            <a:off x="7669800" y="4647248"/>
            <a:ext cx="1751230" cy="730459"/>
          </a:xfrm>
          <a:prstGeom prst="rect">
            <a:avLst/>
          </a:prstGeom>
        </p:spPr>
      </p:pic>
      <p:pic>
        <p:nvPicPr>
          <p:cNvPr id="17" name="Picture 1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gray">
          <a:xfrm>
            <a:off x="10563138" y="2446313"/>
            <a:ext cx="899409" cy="899409"/>
          </a:xfrm>
          <a:prstGeom prst="rect">
            <a:avLst/>
          </a:prstGeom>
        </p:spPr>
      </p:pic>
      <p:grpSp>
        <p:nvGrpSpPr>
          <p:cNvPr id="20" name="Group 19"/>
          <p:cNvGrpSpPr/>
          <p:nvPr/>
        </p:nvGrpSpPr>
        <p:grpSpPr bwMode="gray">
          <a:xfrm>
            <a:off x="4800025" y="827535"/>
            <a:ext cx="456843" cy="4847609"/>
            <a:chOff x="4799012" y="787400"/>
            <a:chExt cx="457200" cy="4851400"/>
          </a:xfrm>
        </p:grpSpPr>
        <p:cxnSp>
          <p:nvCxnSpPr>
            <p:cNvPr id="8" name="Straight Connector 7"/>
            <p:cNvCxnSpPr/>
            <p:nvPr/>
          </p:nvCxnSpPr>
          <p:spPr bwMode="gray">
            <a:xfrm>
              <a:off x="4799012" y="787400"/>
              <a:ext cx="457200" cy="2438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gray">
            <a:xfrm flipV="1">
              <a:off x="4799012" y="3200400"/>
              <a:ext cx="457200" cy="2438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bwMode="gray">
          <a:xfrm flipH="1">
            <a:off x="7020788" y="827535"/>
            <a:ext cx="456843" cy="4847609"/>
            <a:chOff x="4799012" y="787400"/>
            <a:chExt cx="457200" cy="4851400"/>
          </a:xfrm>
        </p:grpSpPr>
        <p:cxnSp>
          <p:nvCxnSpPr>
            <p:cNvPr id="77" name="Straight Connector 76"/>
            <p:cNvCxnSpPr/>
            <p:nvPr/>
          </p:nvCxnSpPr>
          <p:spPr bwMode="gray">
            <a:xfrm>
              <a:off x="4799012" y="787400"/>
              <a:ext cx="457200" cy="2438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gray">
            <a:xfrm flipV="1">
              <a:off x="4799012" y="3200400"/>
              <a:ext cx="457200" cy="2438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234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NEW">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NEW.potx</Template>
  <TotalTime>6470</TotalTime>
  <Words>1995</Words>
  <Application>Microsoft Office PowerPoint</Application>
  <PresentationFormat>Custom</PresentationFormat>
  <Paragraphs>276</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 Unicode MS</vt:lpstr>
      <vt:lpstr>ＭＳ Ｐゴシック</vt:lpstr>
      <vt:lpstr>Arial</vt:lpstr>
      <vt:lpstr>Calibri</vt:lpstr>
      <vt:lpstr>NEW</vt:lpstr>
      <vt:lpstr>PowerPoint Presentation</vt:lpstr>
      <vt:lpstr>Rapidly Develop Mobile Solutions on the Oracle Cloud</vt:lpstr>
      <vt:lpstr>PowerPoint Presentation</vt:lpstr>
      <vt:lpstr>Lets start with a Mobile App. A simple HR Mobile App</vt:lpstr>
      <vt:lpstr>Let’s decompose this app</vt:lpstr>
      <vt:lpstr>And map it to the systems of record</vt:lpstr>
      <vt:lpstr>This simple app soon became complicated to develop…</vt:lpstr>
      <vt:lpstr>Why Mobile Analytics ?</vt:lpstr>
      <vt:lpstr>PowerPoint Presentation</vt:lpstr>
      <vt:lpstr>PowerPoint Presentation</vt:lpstr>
      <vt:lpstr>Oracle Mobile Cloud Service (MCS)</vt:lpstr>
      <vt:lpstr>Oracle Mobile Product Strategy</vt:lpstr>
      <vt:lpstr>Geared for all involved Personas</vt:lpstr>
      <vt:lpstr>Oracle Mobile Cloud Service</vt:lpstr>
      <vt:lpstr>Mobile Application Accelerator (MAX)</vt:lpstr>
      <vt:lpstr>Mobile Cloud Service–   An Ecosystem Extends and Connects</vt:lpstr>
    </vt:vector>
  </TitlesOfParts>
  <Company>Oracle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The Presentation Company</dc:creator>
  <cp:lastModifiedBy>Anirban Bagchi</cp:lastModifiedBy>
  <cp:revision>261</cp:revision>
  <dcterms:created xsi:type="dcterms:W3CDTF">2014-09-25T07:39:28Z</dcterms:created>
  <dcterms:modified xsi:type="dcterms:W3CDTF">2015-09-14T21:20:38Z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